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4" r:id="rId6"/>
    <p:sldId id="263" r:id="rId7"/>
    <p:sldId id="261" r:id="rId8"/>
    <p:sldId id="267" r:id="rId9"/>
    <p:sldId id="269" r:id="rId10"/>
    <p:sldId id="262" r:id="rId11"/>
    <p:sldId id="271" r:id="rId12"/>
    <p:sldId id="270" r:id="rId13"/>
  </p:sldIdLst>
  <p:sldSz cx="9144000" cy="6858000" type="screen4x3"/>
  <p:notesSz cx="7102475" cy="10234613"/>
  <p:defaultTextStyle>
    <a:defPPr>
      <a:defRPr lang="nb-NO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94595"/>
  </p:normalViewPr>
  <p:slideViewPr>
    <p:cSldViewPr snapToObjects="1">
      <p:cViewPr varScale="1">
        <p:scale>
          <a:sx n="115" d="100"/>
          <a:sy n="115" d="100"/>
        </p:scale>
        <p:origin x="5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73" d="100"/>
          <a:sy n="73" d="100"/>
        </p:scale>
        <p:origin x="-3360" y="-120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2036720-2FE2-7947-8CD6-CFBBCDCE5B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 eaLnBrk="1" hangingPunct="1">
              <a:defRPr sz="1300">
                <a:latin typeface="Arial" charset="0"/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2304C39-8CA7-914B-B905-91A56E12FD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2B651A44-02B2-E340-9AC0-80BED461B131}" type="datetimeFigureOut">
              <a:rPr lang="nb-NO" altLang="nb-NO"/>
              <a:pPr>
                <a:defRPr/>
              </a:pPr>
              <a:t>14.01.2025</a:t>
            </a:fld>
            <a:endParaRPr lang="nb-NO" alt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99C83E0-C8E5-944B-A866-E23B975601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 eaLnBrk="1" hangingPunct="1">
              <a:defRPr sz="1300">
                <a:latin typeface="Arial" charset="0"/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E45643B-D0AE-F04A-BE96-3D61C52F7A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93BC4667-2A78-844E-A980-CBB993AF066B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E50DF85F-3ACC-7C43-8B0F-92E0A0FEAF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 eaLnBrk="1" hangingPunct="1">
              <a:defRPr sz="1300">
                <a:latin typeface="Arial" charset="0"/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26656B9-D970-6D42-9D65-926D5B5CDEA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1EBF7756-D240-5B43-90A1-9DCE39CE1C64}" type="datetimeFigureOut">
              <a:rPr lang="nb-NO" altLang="nb-NO"/>
              <a:pPr>
                <a:defRPr/>
              </a:pPr>
              <a:t>14.01.2025</a:t>
            </a:fld>
            <a:endParaRPr lang="nb-NO" altLang="nb-NO"/>
          </a:p>
        </p:txBody>
      </p:sp>
      <p:sp>
        <p:nvSpPr>
          <p:cNvPr id="4" name="Plassholder for lysbilde 3">
            <a:extLst>
              <a:ext uri="{FF2B5EF4-FFF2-40B4-BE49-F238E27FC236}">
                <a16:creationId xmlns:a16="http://schemas.microsoft.com/office/drawing/2014/main" id="{484D7A3A-6ECC-874D-8FA7-035EEA24EC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>
            <a:extLst>
              <a:ext uri="{FF2B5EF4-FFF2-40B4-BE49-F238E27FC236}">
                <a16:creationId xmlns:a16="http://schemas.microsoft.com/office/drawing/2014/main" id="{AC557C64-A746-DE49-82AE-51CD04E41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 altLang="nb-NO" noProof="0"/>
              <a:t>Klikk for å redigere tekststiler i malen</a:t>
            </a:r>
          </a:p>
          <a:p>
            <a:pPr lvl="1"/>
            <a:r>
              <a:rPr lang="nb-NO" altLang="nb-NO" noProof="0"/>
              <a:t>Andre nivå</a:t>
            </a:r>
          </a:p>
          <a:p>
            <a:pPr lvl="2"/>
            <a:r>
              <a:rPr lang="nb-NO" altLang="nb-NO" noProof="0"/>
              <a:t>Tredje nivå</a:t>
            </a:r>
          </a:p>
          <a:p>
            <a:pPr lvl="3"/>
            <a:r>
              <a:rPr lang="nb-NO" altLang="nb-NO" noProof="0"/>
              <a:t>Fjerde nivå</a:t>
            </a:r>
          </a:p>
          <a:p>
            <a:pPr lvl="4"/>
            <a:r>
              <a:rPr lang="nb-NO" altLang="nb-NO" noProof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49D18CB-7EAF-D547-B7E2-52E0594C85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 eaLnBrk="1" hangingPunct="1">
              <a:defRPr sz="1300">
                <a:latin typeface="Arial" charset="0"/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BD2AFB6-67DA-944C-825B-C1ACB5920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6FDB6AC9-96CD-EE4D-A87A-C378C9B1175D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fs.no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fs.no/sider/tekst.asp?side=36" TargetMode="External"/><Relationship Id="rId3" Type="http://schemas.openxmlformats.org/officeDocument/2006/relationships/hyperlink" Target="http://www.nfs.no/sider/tekst.asp?side=108" TargetMode="External"/><Relationship Id="rId7" Type="http://schemas.openxmlformats.org/officeDocument/2006/relationships/hyperlink" Target="http://www.placeboweb.org/nopsa___nf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nfs.no/" TargetMode="External"/><Relationship Id="rId5" Type="http://schemas.openxmlformats.org/officeDocument/2006/relationships/hyperlink" Target="http://www.farmaceutene.no/" TargetMode="External"/><Relationship Id="rId4" Type="http://schemas.openxmlformats.org/officeDocument/2006/relationships/hyperlink" Target="http://www.uhr.no/organisering/nasjonale_profesjonsrad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p.org/www/uploads/database_file.php?id=209&amp;table_id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apotek.no/Default.aspx?ID=521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Plassholder for lysbilde 1">
            <a:extLst>
              <a:ext uri="{FF2B5EF4-FFF2-40B4-BE49-F238E27FC236}">
                <a16:creationId xmlns:a16="http://schemas.microsoft.com/office/drawing/2014/main" id="{B3D8FC10-EB2E-B5F9-B80B-623455B594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Plassholder for notater 2">
            <a:extLst>
              <a:ext uri="{FF2B5EF4-FFF2-40B4-BE49-F238E27FC236}">
                <a16:creationId xmlns:a16="http://schemas.microsoft.com/office/drawing/2014/main" id="{FB749506-2F66-891C-3FE3-C33E5DB4B0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nb-NO" altLang="nb-NO" sz="1100">
                <a:ea typeface="ＭＳ Ｐゴシック" panose="020B0600070205080204" pitchFamily="34" charset="-128"/>
              </a:rPr>
              <a:t>Denne presentasjonen er laget for studenter, og tenkt som en del av etikkundervisningen.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nb-NO" altLang="nb-NO" sz="1100">
                <a:ea typeface="ＭＳ Ｐゴシック" panose="020B0600070205080204" pitchFamily="34" charset="-128"/>
              </a:rPr>
              <a:t>Presentasjonen er laget for å informere om Etikkrådet og dets arbeid, og kan ved hjelp av notatsidene holdes av lærekrefter ved undervisningsinstitusjonen.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nb-NO" altLang="nb-NO" sz="1100">
                <a:ea typeface="ＭＳ Ｐゴシック" panose="020B0600070205080204" pitchFamily="34" charset="-128"/>
              </a:rPr>
              <a:t>Brosjyren </a:t>
            </a:r>
            <a:r>
              <a:rPr lang="ja-JP" altLang="nb-NO" sz="1100">
                <a:ea typeface="ＭＳ Ｐゴシック" panose="020B0600070205080204" pitchFamily="34" charset="-128"/>
              </a:rPr>
              <a:t>”</a:t>
            </a:r>
            <a:r>
              <a:rPr lang="nb-NO" altLang="ja-JP" sz="1100">
                <a:ea typeface="ＭＳ Ｐゴシック" panose="020B0600070205080204" pitchFamily="34" charset="-128"/>
              </a:rPr>
              <a:t>Etikk- Etiske retningslinjer for farmasøyter</a:t>
            </a:r>
            <a:r>
              <a:rPr lang="ja-JP" altLang="nb-NO" sz="1100">
                <a:ea typeface="ＭＳ Ｐゴシック" panose="020B0600070205080204" pitchFamily="34" charset="-128"/>
              </a:rPr>
              <a:t>”</a:t>
            </a:r>
            <a:r>
              <a:rPr lang="nb-NO" altLang="ja-JP" sz="1100">
                <a:ea typeface="ＭＳ Ｐゴシック" panose="020B0600070205080204" pitchFamily="34" charset="-128"/>
              </a:rPr>
              <a:t> bør deles ut samtidig.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nb-NO" altLang="nb-NO" sz="1100">
                <a:ea typeface="ＭＳ Ｐゴシック" panose="020B0600070205080204" pitchFamily="34" charset="-128"/>
              </a:rPr>
              <a:t>Informasjonen som står i notatfeltene er kun ment som  bakgrunnsinformasjon/stikkord (ikke manus)- og tas med der dette er av interesse.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nb-NO" altLang="nb-NO" sz="1100">
                <a:ea typeface="ＭＳ Ｐゴシック" panose="020B0600070205080204" pitchFamily="34" charset="-128"/>
              </a:rPr>
              <a:t>Mer info om Etikkrådet finnes på  </a:t>
            </a:r>
            <a:r>
              <a:rPr lang="nb-NO" altLang="nb-NO" sz="1100">
                <a:ea typeface="ＭＳ Ｐゴシック" panose="020B0600070205080204" pitchFamily="34" charset="-128"/>
                <a:hlinkClick r:id="rId3"/>
              </a:rPr>
              <a:t>www.nfs.no</a:t>
            </a:r>
            <a:r>
              <a:rPr lang="nb-NO" altLang="nb-NO" sz="1100">
                <a:ea typeface="ＭＳ Ｐゴシック" panose="020B0600070205080204" pitchFamily="34" charset="-128"/>
              </a:rPr>
              <a:t> under  menyvalget ETIKK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nb-NO" altLang="nb-NO" sz="11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nb-NO" altLang="nb-NO" sz="1100" b="1">
                <a:ea typeface="ＭＳ Ｐゴシック" panose="020B0600070205080204" pitchFamily="34" charset="-128"/>
              </a:rPr>
              <a:t>Litt historikk;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nb-NO" altLang="nb-NO" sz="1100" b="1">
                <a:ea typeface="ＭＳ Ｐゴシック" panose="020B0600070205080204" pitchFamily="34" charset="-128"/>
              </a:rPr>
              <a:t>I  1996 </a:t>
            </a:r>
            <a:r>
              <a:rPr lang="nb-NO" altLang="nb-NO" sz="1100">
                <a:ea typeface="ＭＳ Ｐゴシック" panose="020B0600070205080204" pitchFamily="34" charset="-128"/>
              </a:rPr>
              <a:t>ble Etiske regler for farmasøyter i Norge vedtatt av Norsk Farmasøytisk Selskap (NFS), Norges Farmaceutiske Forening  (NFF) og Norges Apoteker Forening (NAF).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nb-NO" altLang="nb-NO" sz="1100" b="1">
                <a:ea typeface="ＭＳ Ｐゴシック" panose="020B0600070205080204" pitchFamily="34" charset="-128"/>
              </a:rPr>
              <a:t>I 1999 </a:t>
            </a:r>
            <a:r>
              <a:rPr lang="nb-NO" altLang="nb-NO" sz="1100">
                <a:ea typeface="ＭＳ Ｐゴシック" panose="020B0600070205080204" pitchFamily="34" charset="-128"/>
              </a:rPr>
              <a:t>kom cand.phar m og philol. Arnt Stabell-Kulø med kompendiet </a:t>
            </a:r>
            <a:r>
              <a:rPr lang="ja-JP" altLang="nb-NO" sz="1100">
                <a:ea typeface="ＭＳ Ｐゴシック" panose="020B0600070205080204" pitchFamily="34" charset="-128"/>
              </a:rPr>
              <a:t>”</a:t>
            </a:r>
            <a:r>
              <a:rPr lang="nb-NO" altLang="ja-JP" sz="1100">
                <a:ea typeface="ＭＳ Ｐゴシック" panose="020B0600070205080204" pitchFamily="34" charset="-128"/>
              </a:rPr>
              <a:t>Yrkesetikk for farmasøyter</a:t>
            </a:r>
            <a:r>
              <a:rPr lang="ja-JP" altLang="nb-NO" sz="1100">
                <a:ea typeface="ＭＳ Ｐゴシック" panose="020B0600070205080204" pitchFamily="34" charset="-128"/>
              </a:rPr>
              <a:t>”</a:t>
            </a:r>
            <a:r>
              <a:rPr lang="nb-NO" altLang="ja-JP" sz="1100">
                <a:ea typeface="ＭＳ Ｐゴシック" panose="020B0600070205080204" pitchFamily="34" charset="-128"/>
              </a:rPr>
              <a:t>. </a:t>
            </a:r>
            <a:r>
              <a:rPr lang="nb-NO" altLang="ja-JP" sz="1100" i="1">
                <a:ea typeface="ＭＳ Ｐゴシック" panose="020B0600070205080204" pitchFamily="34" charset="-128"/>
              </a:rPr>
              <a:t>Det har ikke blitt utarbeidet noe slikt etter dette.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nb-NO" altLang="nb-NO" sz="1100">
                <a:ea typeface="ＭＳ Ｐゴシック" panose="020B0600070205080204" pitchFamily="34" charset="-128"/>
              </a:rPr>
              <a:t> Etisk råd for farmasøyter i Norge  ble etablert i samarbeid mellom NFS, NFF og NAF.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nb-NO" altLang="nb-NO" sz="1100" b="1">
                <a:ea typeface="ＭＳ Ｐゴシック" panose="020B0600070205080204" pitchFamily="34" charset="-128"/>
              </a:rPr>
              <a:t>I 2005 </a:t>
            </a:r>
            <a:r>
              <a:rPr lang="nb-NO" altLang="nb-NO" sz="1100">
                <a:ea typeface="ＭＳ Ｐゴシック" panose="020B0600070205080204" pitchFamily="34" charset="-128"/>
              </a:rPr>
              <a:t>nedsatte Etikkrådet et arbeidsutvalg som skulle revidere de Etiske reglene- med bakgrunn i at International Pharmaceutical Federation (FIP) i 2004 kom med nye statements  vedrørende sin </a:t>
            </a:r>
            <a:r>
              <a:rPr lang="en-US" altLang="nb-NO" sz="1100" b="1">
                <a:ea typeface="ＭＳ Ｐゴシック" panose="020B0600070205080204" pitchFamily="34" charset="-128"/>
              </a:rPr>
              <a:t>CODES OF ETHICS FOR PHARMACISTS.</a:t>
            </a:r>
            <a:r>
              <a:rPr lang="nb-NO" altLang="nb-NO" sz="1100">
                <a:ea typeface="ＭＳ Ｐゴシック" panose="020B0600070205080204" pitchFamily="34" charset="-128"/>
              </a:rPr>
              <a:t> 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nb-NO" altLang="nb-NO" sz="1100" b="1">
                <a:ea typeface="ＭＳ Ｐゴシック" panose="020B0600070205080204" pitchFamily="34" charset="-128"/>
              </a:rPr>
              <a:t>I 2006 </a:t>
            </a:r>
            <a:r>
              <a:rPr lang="nb-NO" altLang="nb-NO" sz="1100">
                <a:ea typeface="ＭＳ Ｐゴシック" panose="020B0600070205080204" pitchFamily="34" charset="-128"/>
              </a:rPr>
              <a:t>kom  arbeidsutvalget med utkastet til Etiske retningslinjer. Disse var utarbeidet i samarbeid med yrkesetiker Kai Dramer.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nb-NO" altLang="nb-NO" sz="1100" b="1">
                <a:ea typeface="ＭＳ Ｐゴシック" panose="020B0600070205080204" pitchFamily="34" charset="-128"/>
              </a:rPr>
              <a:t>I 2007 </a:t>
            </a:r>
            <a:r>
              <a:rPr lang="nb-NO" altLang="nb-NO" sz="1100">
                <a:ea typeface="ＭＳ Ｐゴシック" panose="020B0600070205080204" pitchFamily="34" charset="-128"/>
              </a:rPr>
              <a:t>nedsatte NFS et  utvalg som skulle belyse organiseringen av Etikkrådet- med bakgrunn i  at rådet ble lite benyttet sammenlignet med andre helseprofesjoners råd. Utvalget arrangerte også et seminar med krefter fra flere deler av norsk farmasi.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nb-NO" altLang="nb-NO" sz="1100">
                <a:ea typeface="ＭＳ Ｐゴシック" panose="020B0600070205080204" pitchFamily="34" charset="-128"/>
              </a:rPr>
              <a:t>Apotekforeningen trakk seg  ut av rådet fordi  de nå var blitt en bransjeforening for apotekeiere – som i stor grad var ikke-farmasøyter.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nb-NO" altLang="nb-NO" sz="1100" b="1">
                <a:ea typeface="ＭＳ Ｐゴシック" panose="020B0600070205080204" pitchFamily="34" charset="-128"/>
              </a:rPr>
              <a:t>I 2009 </a:t>
            </a:r>
            <a:r>
              <a:rPr lang="nb-NO" altLang="nb-NO" sz="1100">
                <a:ea typeface="ＭＳ Ｐゴシック" panose="020B0600070205080204" pitchFamily="34" charset="-128"/>
              </a:rPr>
              <a:t>opprettet NFS det nye Etikkrådet i sin nåværende form, basert på  konklusjonene som utvalget og seminaret fra 2007. Etiske retningslinjer for farmasøyter i Norge ble innført, og erstattet de tidligere Etiske reglene.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nb-NO" altLang="nb-NO" sz="1100">
              <a:ea typeface="ＭＳ Ｐゴシック" panose="020B0600070205080204" pitchFamily="34" charset="-128"/>
            </a:endParaRPr>
          </a:p>
        </p:txBody>
      </p:sp>
      <p:sp>
        <p:nvSpPr>
          <p:cNvPr id="16387" name="Plassholder for lysbildenummer 3">
            <a:extLst>
              <a:ext uri="{FF2B5EF4-FFF2-40B4-BE49-F238E27FC236}">
                <a16:creationId xmlns:a16="http://schemas.microsoft.com/office/drawing/2014/main" id="{58681505-6E29-322C-67E7-2DD7C6484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76FE3CF-3E51-B74D-ABD3-426BDBEA10B7}" type="slidenum">
              <a:rPr lang="nb-NO" altLang="nb-NO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nb-NO" altLang="nb-NO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Plassholder for lysbilde 1">
            <a:extLst>
              <a:ext uri="{FF2B5EF4-FFF2-40B4-BE49-F238E27FC236}">
                <a16:creationId xmlns:a16="http://schemas.microsoft.com/office/drawing/2014/main" id="{309E8279-17BB-E785-7B58-E907F78E6A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Plassholder for notater 2">
            <a:extLst>
              <a:ext uri="{FF2B5EF4-FFF2-40B4-BE49-F238E27FC236}">
                <a16:creationId xmlns:a16="http://schemas.microsoft.com/office/drawing/2014/main" id="{BF2B2124-C187-5298-2660-C093ED43B6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nb-NO">
              <a:ea typeface="ＭＳ Ｐゴシック" panose="020B0600070205080204" pitchFamily="34" charset="-128"/>
            </a:endParaRPr>
          </a:p>
        </p:txBody>
      </p:sp>
      <p:sp>
        <p:nvSpPr>
          <p:cNvPr id="34819" name="Plassholder for lysbildenummer 3">
            <a:extLst>
              <a:ext uri="{FF2B5EF4-FFF2-40B4-BE49-F238E27FC236}">
                <a16:creationId xmlns:a16="http://schemas.microsoft.com/office/drawing/2014/main" id="{3C41B7B9-BFE2-B357-E004-0A244D0759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B26DF26-2620-A540-B659-F6797F771642}" type="slidenum">
              <a:rPr lang="nb-NO" altLang="nb-NO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nb-NO" altLang="nb-NO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C2546-D7CA-614B-BCF3-6228DF9E0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Plassholder for lysbilde 1">
            <a:extLst>
              <a:ext uri="{FF2B5EF4-FFF2-40B4-BE49-F238E27FC236}">
                <a16:creationId xmlns:a16="http://schemas.microsoft.com/office/drawing/2014/main" id="{248B5CD2-36DD-348A-CCAA-A8BC264D9A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Plassholder for notater 2">
            <a:extLst>
              <a:ext uri="{FF2B5EF4-FFF2-40B4-BE49-F238E27FC236}">
                <a16:creationId xmlns:a16="http://schemas.microsoft.com/office/drawing/2014/main" id="{7DFF1A51-C833-FEA1-469E-69F1266854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nb-NO">
              <a:ea typeface="ＭＳ Ｐゴシック" panose="020B0600070205080204" pitchFamily="34" charset="-128"/>
            </a:endParaRPr>
          </a:p>
        </p:txBody>
      </p:sp>
      <p:sp>
        <p:nvSpPr>
          <p:cNvPr id="34819" name="Plassholder for lysbildenummer 3">
            <a:extLst>
              <a:ext uri="{FF2B5EF4-FFF2-40B4-BE49-F238E27FC236}">
                <a16:creationId xmlns:a16="http://schemas.microsoft.com/office/drawing/2014/main" id="{6E5F2704-8949-D7F3-DF38-41A645EDE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B26DF26-2620-A540-B659-F6797F771642}" type="slidenum">
              <a:rPr lang="nb-NO" altLang="nb-NO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nb-NO" altLang="nb-NO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47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Plassholder for lysbilde 1">
            <a:extLst>
              <a:ext uri="{FF2B5EF4-FFF2-40B4-BE49-F238E27FC236}">
                <a16:creationId xmlns:a16="http://schemas.microsoft.com/office/drawing/2014/main" id="{E489A703-5089-E6A3-366D-F4F6BF941E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Plassholder for notater 2">
            <a:extLst>
              <a:ext uri="{FF2B5EF4-FFF2-40B4-BE49-F238E27FC236}">
                <a16:creationId xmlns:a16="http://schemas.microsoft.com/office/drawing/2014/main" id="{5BA4EE7A-BEEC-5044-4ED4-C511427E80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nb-NO">
              <a:ea typeface="ＭＳ Ｐゴシック" panose="020B0600070205080204" pitchFamily="34" charset="-128"/>
            </a:endParaRPr>
          </a:p>
        </p:txBody>
      </p:sp>
      <p:sp>
        <p:nvSpPr>
          <p:cNvPr id="36867" name="Plassholder for lysbildenummer 3">
            <a:extLst>
              <a:ext uri="{FF2B5EF4-FFF2-40B4-BE49-F238E27FC236}">
                <a16:creationId xmlns:a16="http://schemas.microsoft.com/office/drawing/2014/main" id="{03317CFE-AC4A-55B0-074C-ABF0588B26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E27E9BB-3BA5-4446-9384-ACA4E3F77B15}" type="slidenum">
              <a:rPr lang="nb-NO" altLang="nb-NO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nb-NO" altLang="nb-NO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ssholder for lysbilde 1">
            <a:extLst>
              <a:ext uri="{FF2B5EF4-FFF2-40B4-BE49-F238E27FC236}">
                <a16:creationId xmlns:a16="http://schemas.microsoft.com/office/drawing/2014/main" id="{2F61DFEF-7468-5FDA-F25B-353D84D052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Plassholder for notater 2">
            <a:extLst>
              <a:ext uri="{FF2B5EF4-FFF2-40B4-BE49-F238E27FC236}">
                <a16:creationId xmlns:a16="http://schemas.microsoft.com/office/drawing/2014/main" id="{D48B3C49-2D79-7A3A-9645-FCAE3E2292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nb-NO" altLang="nb-NO" sz="1000" b="1">
                <a:ea typeface="ＭＳ Ｐゴシック" panose="020B0600070205080204" pitchFamily="34" charset="-128"/>
              </a:rPr>
              <a:t>Historisk sett 2 yrkesetiske tradisjoner;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nb-NO" altLang="nb-NO" sz="10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AutoNum type="arabicPeriod"/>
            </a:pPr>
            <a:r>
              <a:rPr lang="nb-NO" altLang="nb-NO" sz="1000" i="1">
                <a:ea typeface="ＭＳ Ｐゴシック" panose="020B0600070205080204" pitchFamily="34" charset="-128"/>
              </a:rPr>
              <a:t>profesjonsetik</a:t>
            </a:r>
            <a:r>
              <a:rPr lang="nb-NO" altLang="nb-NO" sz="1000">
                <a:ea typeface="ＭＳ Ｐゴシック" panose="020B0600070205080204" pitchFamily="34" charset="-128"/>
              </a:rPr>
              <a:t>k;  stiller blant annet krav om at yrkesutøveren skal være faglig oppdatert og å kjenne sin faglige begrensninger.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nb-NO" altLang="nb-NO" sz="1000">
                <a:ea typeface="ＭＳ Ｐゴシック" panose="020B0600070205080204" pitchFamily="34" charset="-128"/>
              </a:rPr>
              <a:t>Profesjonsetikken dreier seg om å handle godt, ansvarlig og høyverdig i den delen av det faglige rommet som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nb-NO" altLang="nb-NO" sz="1000">
                <a:ea typeface="ＭＳ Ｐゴシック" panose="020B0600070205080204" pitchFamily="34" charset="-128"/>
              </a:rPr>
              <a:t>det er umulig for samfunnets styringsorganer å styre eller å kontrollere. En slik faglig autonomi forutsetter en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nb-NO" altLang="nb-NO" sz="1000">
                <a:ea typeface="ＭＳ Ｐゴシック" panose="020B0600070205080204" pitchFamily="34" charset="-128"/>
              </a:rPr>
              <a:t>form for selvjustis, som finnes i  mange etiske retningslinjers krav om respekt for brukeren, respekt for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nb-NO" altLang="nb-NO" sz="1000">
                <a:ea typeface="ＭＳ Ｐゴシック" panose="020B0600070205080204" pitchFamily="34" charset="-128"/>
              </a:rPr>
              <a:t>brukerens selvbestemmelsesrett, taushetsplikt, å avstå fra å bruke virkemidler som virker krenkende osv.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nb-NO" altLang="nb-NO" sz="1000" i="1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AutoNum type="arabicPeriod" startAt="2"/>
            </a:pPr>
            <a:r>
              <a:rPr lang="nb-NO" altLang="nb-NO" sz="1000" i="1">
                <a:ea typeface="ＭＳ Ｐゴシック" panose="020B0600070205080204" pitchFamily="34" charset="-128"/>
              </a:rPr>
              <a:t>forvaltningsetikk</a:t>
            </a:r>
            <a:r>
              <a:rPr lang="nb-NO" altLang="nb-NO" sz="1000">
                <a:ea typeface="ＭＳ Ｐゴシック" panose="020B0600070205080204" pitchFamily="34" charset="-128"/>
              </a:rPr>
              <a:t>;  handler om den offentlige tjenesteyterens gjøren og laden når det offentlige er oppdragsgiver og folket er tjenestemottakere.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nb-NO" altLang="nb-NO" sz="1000">
                <a:ea typeface="ＭＳ Ｐゴシック" panose="020B0600070205080204" pitchFamily="34" charset="-128"/>
              </a:rPr>
              <a:t>Lojaliteten til den offentlige forvaltningen er overordnet den faglige autonomien, og i den grad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nb-NO" altLang="nb-NO" sz="1000">
                <a:ea typeface="ＭＳ Ｐゴシック" panose="020B0600070205080204" pitchFamily="34" charset="-128"/>
              </a:rPr>
              <a:t>forvaltningsetikken medfører en viss faglig autonomi, er den basert på en delegert fullmakt fra de legitime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nb-NO" altLang="nb-NO" sz="1000">
                <a:ea typeface="ＭＳ Ｐゴシック" panose="020B0600070205080204" pitchFamily="34" charset="-128"/>
              </a:rPr>
              <a:t>makthaverne, i vår sammenheng de folkevalgte i stat og kommuner. Den forvaltningsetiske tradisjonen knytter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nb-NO" altLang="nb-NO" sz="1000">
                <a:ea typeface="ＭＳ Ｐゴシック" panose="020B0600070205080204" pitchFamily="34" charset="-128"/>
              </a:rPr>
              <a:t>etikken tett opp til jus.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nb-NO" altLang="nb-NO" sz="10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nb-NO" altLang="nb-NO" sz="1000" b="1">
                <a:ea typeface="ＭＳ Ｐゴシック" panose="020B0600070205080204" pitchFamily="34" charset="-128"/>
              </a:rPr>
              <a:t>Yrkesetikken fyller tre viktige funksjoner ;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nb-NO" altLang="nb-NO" sz="10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AutoNum type="arabicPeriod"/>
            </a:pPr>
            <a:r>
              <a:rPr lang="nb-NO" altLang="nb-NO" sz="1000">
                <a:ea typeface="ＭＳ Ｐゴシック" panose="020B0600070205080204" pitchFamily="34" charset="-128"/>
              </a:rPr>
              <a:t>å </a:t>
            </a:r>
            <a:r>
              <a:rPr lang="nb-NO" altLang="nb-NO" sz="1000" i="1">
                <a:ea typeface="ＭＳ Ｐゴシック" panose="020B0600070205080204" pitchFamily="34" charset="-128"/>
              </a:rPr>
              <a:t>informere </a:t>
            </a:r>
            <a:r>
              <a:rPr lang="nb-NO" altLang="nb-NO" sz="1000">
                <a:ea typeface="ＭＳ Ｐゴシック" panose="020B0600070205080204" pitchFamily="34" charset="-128"/>
              </a:rPr>
              <a:t>tjenestemottakere og samfunn om hva de kan forvente av feltkompetanse fra  profesjonsutøveren. Det etiske i dette handler om å gi et løfte til omgivelsene og å holde det. Og det er dessuten en lang tradisjon i all yrkesetikk å stille krav om slik profesjonalitet og faglig oppdatering.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nb-NO" altLang="nb-NO" sz="10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nb-NO" altLang="nb-NO" sz="1000">
                <a:ea typeface="ＭＳ Ｐゴシック" panose="020B0600070205080204" pitchFamily="34" charset="-128"/>
              </a:rPr>
              <a:t>2. å </a:t>
            </a:r>
            <a:r>
              <a:rPr lang="nb-NO" altLang="nb-NO" sz="1000" i="1">
                <a:ea typeface="ＭＳ Ｐゴシック" panose="020B0600070205080204" pitchFamily="34" charset="-128"/>
              </a:rPr>
              <a:t>skape oppslutning om fagfeltets verdier og vurderinger innad i </a:t>
            </a:r>
            <a:r>
              <a:rPr lang="nb-NO" altLang="nb-NO" sz="1000">
                <a:ea typeface="ＭＳ Ｐゴシック" panose="020B0600070205080204" pitchFamily="34" charset="-128"/>
              </a:rPr>
              <a:t>faggruppen.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nb-NO" altLang="nb-NO" sz="10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nb-NO" altLang="nb-NO" sz="1000">
                <a:ea typeface="ＭＳ Ｐゴシック" panose="020B0600070205080204" pitchFamily="34" charset="-128"/>
              </a:rPr>
              <a:t>3. å </a:t>
            </a:r>
            <a:r>
              <a:rPr lang="nb-NO" altLang="nb-NO" sz="1000" i="1">
                <a:ea typeface="ＭＳ Ｐゴシック" panose="020B0600070205080204" pitchFamily="34" charset="-128"/>
              </a:rPr>
              <a:t>legitimere fagutøvelsen ved å pålegge fagutøverne </a:t>
            </a:r>
            <a:r>
              <a:rPr lang="nb-NO" altLang="nb-NO" sz="1000">
                <a:ea typeface="ＭＳ Ｐゴシック" panose="020B0600070205080204" pitchFamily="34" charset="-128"/>
              </a:rPr>
              <a:t>konkrete normer i form av påbud, forbud og grenser.  Dette handler i første rekke om å hindre misbruk av makt og stilling, men også om å skape tillit. Og etiske overtramp på slike områder kan direkte ødelegge fagutøvelsens legitimitet.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nb-NO" altLang="nb-NO" sz="900" i="1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nb-NO" altLang="nb-NO" sz="900" i="1">
                <a:ea typeface="ＭＳ Ｐゴシック" panose="020B0600070205080204" pitchFamily="34" charset="-128"/>
              </a:rPr>
              <a:t>Ref; Lars Gunnar Lingås: Etikk i rådgivningsarbeid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nb-NO" altLang="nb-NO" sz="900" i="1">
                <a:ea typeface="ＭＳ Ｐゴシック" panose="020B0600070205080204" pitchFamily="34" charset="-128"/>
              </a:rPr>
              <a:t>http://tema.udir.no/radgiver/Lists/Vedlegg/112/Etikk_i_r%c3%a5dgivningsarbeid.pdf</a:t>
            </a:r>
            <a:endParaRPr lang="nb-NO" altLang="nb-NO" sz="9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nb-NO" altLang="nb-NO" sz="1000">
              <a:ea typeface="ＭＳ Ｐゴシック" panose="020B0600070205080204" pitchFamily="34" charset="-128"/>
            </a:endParaRPr>
          </a:p>
        </p:txBody>
      </p:sp>
      <p:sp>
        <p:nvSpPr>
          <p:cNvPr id="18435" name="Plassholder for lysbildenummer 3">
            <a:extLst>
              <a:ext uri="{FF2B5EF4-FFF2-40B4-BE49-F238E27FC236}">
                <a16:creationId xmlns:a16="http://schemas.microsoft.com/office/drawing/2014/main" id="{7667CE55-CE67-98C1-953A-CA13E14CA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4F826E-259E-7544-B0E6-F4345E5DDE2E}" type="slidenum">
              <a:rPr lang="nb-NO" altLang="nb-NO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nb-NO" altLang="nb-NO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lassholder for lysbilde 1">
            <a:extLst>
              <a:ext uri="{FF2B5EF4-FFF2-40B4-BE49-F238E27FC236}">
                <a16:creationId xmlns:a16="http://schemas.microsoft.com/office/drawing/2014/main" id="{17B559B9-A687-035E-8327-9E819A8221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Plassholder for notater 2">
            <a:extLst>
              <a:ext uri="{FF2B5EF4-FFF2-40B4-BE49-F238E27FC236}">
                <a16:creationId xmlns:a16="http://schemas.microsoft.com/office/drawing/2014/main" id="{AF74F69B-61B0-A6B7-4898-DB08810D42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nb-NO" altLang="nb-NO">
                <a:ea typeface="ＭＳ Ｐゴシック" panose="020B0600070205080204" pitchFamily="34" charset="-128"/>
              </a:rPr>
              <a:t>FIFN </a:t>
            </a:r>
            <a:r>
              <a:rPr lang="nb-NO" altLang="nb-NO">
                <a:ea typeface="ＭＳ Ｐゴシック" panose="020B0600070205080204" pitchFamily="34" charset="-128"/>
                <a:hlinkClick r:id="rId3"/>
              </a:rPr>
              <a:t>http://www.nfs.no/sider/tekst.asp?side=108</a:t>
            </a:r>
            <a:endParaRPr lang="nb-NO" altLang="nb-NO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nb-NO" altLang="nb-NO">
                <a:ea typeface="ＭＳ Ｐゴシック" panose="020B0600070205080204" pitchFamily="34" charset="-128"/>
              </a:rPr>
              <a:t>Profesjonsrådet </a:t>
            </a:r>
            <a:r>
              <a:rPr lang="nb-NO" altLang="nb-NO">
                <a:ea typeface="ＭＳ Ｐゴシック" panose="020B0600070205080204" pitchFamily="34" charset="-128"/>
                <a:hlinkClick r:id="rId4"/>
              </a:rPr>
              <a:t>http://www.uhr.no/organisering/nasjonale_profesjonsrad/</a:t>
            </a:r>
            <a:r>
              <a:rPr lang="nb-NO" altLang="nb-NO"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>
                <a:ea typeface="ＭＳ Ｐゴシック" panose="020B0600070205080204" pitchFamily="34" charset="-128"/>
              </a:rPr>
              <a:t>NFF </a:t>
            </a:r>
            <a:r>
              <a:rPr lang="nb-NO" altLang="nb-NO">
                <a:ea typeface="ＭＳ Ｐゴシック" panose="020B0600070205080204" pitchFamily="34" charset="-128"/>
                <a:hlinkClick r:id="rId5"/>
              </a:rPr>
              <a:t>http://www.farmaceutene.no/</a:t>
            </a:r>
            <a:endParaRPr lang="nb-NO" altLang="nb-NO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nb-NO" altLang="nb-NO">
                <a:ea typeface="ＭＳ Ｐゴシック" panose="020B0600070205080204" pitchFamily="34" charset="-128"/>
              </a:rPr>
              <a:t>NFS  </a:t>
            </a:r>
            <a:r>
              <a:rPr lang="nb-NO" altLang="nb-NO">
                <a:ea typeface="ＭＳ Ｐゴシック" panose="020B0600070205080204" pitchFamily="34" charset="-128"/>
                <a:hlinkClick r:id="rId6"/>
              </a:rPr>
              <a:t>http://www.nfs.no/</a:t>
            </a:r>
            <a:r>
              <a:rPr lang="nb-NO" altLang="nb-NO"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>
                <a:ea typeface="ＭＳ Ｐゴシック" panose="020B0600070205080204" pitchFamily="34" charset="-128"/>
              </a:rPr>
              <a:t>NSF </a:t>
            </a:r>
            <a:r>
              <a:rPr lang="nb-NO" altLang="nb-NO" i="1">
                <a:ea typeface="ＭＳ Ｐゴシック" panose="020B0600070205080204" pitchFamily="34" charset="-128"/>
              </a:rPr>
              <a:t>http://www.sykehusfarmasi.org/</a:t>
            </a:r>
            <a:endParaRPr lang="nb-NO" altLang="nb-NO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nb-NO" altLang="nb-NO">
                <a:ea typeface="ＭＳ Ｐゴシック" panose="020B0600070205080204" pitchFamily="34" charset="-128"/>
              </a:rPr>
              <a:t>NoPSA </a:t>
            </a:r>
            <a:r>
              <a:rPr lang="nb-NO" altLang="nb-NO">
                <a:ea typeface="ＭＳ Ｐゴシック" panose="020B0600070205080204" pitchFamily="34" charset="-128"/>
                <a:hlinkClick r:id="rId7"/>
              </a:rPr>
              <a:t>http://www.placeboweb.org/nopsa___nff</a:t>
            </a:r>
            <a:r>
              <a:rPr lang="nb-NO" altLang="nb-NO"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nb-NO" altLang="nb-NO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nb-NO" altLang="nb-NO">
                <a:ea typeface="ＭＳ Ｐゴシック" panose="020B0600070205080204" pitchFamily="34" charset="-128"/>
              </a:rPr>
              <a:t>Les mer her om Etikkrådet, hvem som p.t. sitter i Etikkrådet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>
                <a:ea typeface="ＭＳ Ｐゴシック" panose="020B0600070205080204" pitchFamily="34" charset="-128"/>
                <a:hlinkClick r:id="rId8"/>
              </a:rPr>
              <a:t>http://www.nfs.no/sider/tekst.asp?side=36</a:t>
            </a:r>
            <a:r>
              <a:rPr lang="nb-NO" altLang="nb-NO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0483" name="Plassholder for lysbildenummer 3">
            <a:extLst>
              <a:ext uri="{FF2B5EF4-FFF2-40B4-BE49-F238E27FC236}">
                <a16:creationId xmlns:a16="http://schemas.microsoft.com/office/drawing/2014/main" id="{D0242D17-03F6-07AF-AF86-4A0AB40FBF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2B63A2A-1BE2-FE42-B281-FAAA4D208C68}" type="slidenum">
              <a:rPr lang="nb-NO" altLang="nb-NO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nb-NO" altLang="nb-NO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ssholder for lysbilde 1">
            <a:extLst>
              <a:ext uri="{FF2B5EF4-FFF2-40B4-BE49-F238E27FC236}">
                <a16:creationId xmlns:a16="http://schemas.microsoft.com/office/drawing/2014/main" id="{8C8104A4-04DC-0019-BB25-B1E543EEAE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Plassholder for notater 2">
            <a:extLst>
              <a:ext uri="{FF2B5EF4-FFF2-40B4-BE49-F238E27FC236}">
                <a16:creationId xmlns:a16="http://schemas.microsoft.com/office/drawing/2014/main" id="{8051AF2E-8D3C-991A-7143-D3159F4867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nb-NO">
              <a:ea typeface="ＭＳ Ｐゴシック" panose="020B0600070205080204" pitchFamily="34" charset="-128"/>
            </a:endParaRPr>
          </a:p>
        </p:txBody>
      </p:sp>
      <p:sp>
        <p:nvSpPr>
          <p:cNvPr id="22531" name="Plassholder for lysbildenummer 3">
            <a:extLst>
              <a:ext uri="{FF2B5EF4-FFF2-40B4-BE49-F238E27FC236}">
                <a16:creationId xmlns:a16="http://schemas.microsoft.com/office/drawing/2014/main" id="{A83CAD18-79CF-0B6D-87E5-49504D39C8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AB84CD-9123-BF48-BC5C-DD4927F72C83}" type="slidenum">
              <a:rPr lang="nb-NO" altLang="nb-NO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nb-NO" altLang="nb-NO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Plassholder for lysbilde 1">
            <a:extLst>
              <a:ext uri="{FF2B5EF4-FFF2-40B4-BE49-F238E27FC236}">
                <a16:creationId xmlns:a16="http://schemas.microsoft.com/office/drawing/2014/main" id="{C1C30C21-D0EE-BD71-8E07-1AA5775F43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Plassholder for notater 2">
            <a:extLst>
              <a:ext uri="{FF2B5EF4-FFF2-40B4-BE49-F238E27FC236}">
                <a16:creationId xmlns:a16="http://schemas.microsoft.com/office/drawing/2014/main" id="{4335ABAB-0566-BE5B-A229-6AEBD7626C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nb-NO" altLang="nb-NO">
                <a:ea typeface="ＭＳ Ｐゴシック" panose="020B0600070205080204" pitchFamily="34" charset="-128"/>
              </a:rPr>
              <a:t>Uttalelsene som rådet har kommet med (siden revisjon av rådet i 2009) finner du www.nfs.no/Etikk/Etikkradet/</a:t>
            </a:r>
            <a:endParaRPr lang="nb-NO" altLang="nb-NO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nb-NO" altLang="nb-NO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nb-NO" altLang="nb-NO">
                <a:ea typeface="ＭＳ Ｐゴシック" panose="020B0600070205080204" pitchFamily="34" charset="-128"/>
              </a:rPr>
              <a:t>Ad  statlig utdeling av heroin til tunge rusmisbrukere</a:t>
            </a:r>
          </a:p>
          <a:p>
            <a:r>
              <a:rPr lang="nb-NO" altLang="nb-NO">
                <a:ea typeface="ＭＳ Ｐゴシック" panose="020B0600070205080204" pitchFamily="34" charset="-128"/>
              </a:rPr>
              <a:t>I følge forslaget må inntaket av diacetylmorfin  skje to til tre ganger daglig </a:t>
            </a:r>
          </a:p>
          <a:p>
            <a:r>
              <a:rPr lang="nb-NO" altLang="nb-NO">
                <a:ea typeface="ＭＳ Ｐゴシック" panose="020B0600070205080204" pitchFamily="34" charset="-128"/>
              </a:rPr>
              <a:t>dvs må trolig ha bemannede sentre som holder åpent inntil 14  timer hver dag hele uken, og  som må være plassert over hele landet der de rusavhengige bor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>
                <a:ea typeface="ＭＳ Ｐゴシック" panose="020B0600070205080204" pitchFamily="34" charset="-128"/>
              </a:rPr>
              <a:t>Selv om dette ikke ligger i forslaget er det naturlig å spørre seg om apotek vil være et riktig sted fordi de der over hele Norge, har lange åpningstider og helsepersonell ansatt.</a:t>
            </a:r>
          </a:p>
          <a:p>
            <a:endParaRPr lang="nb-NO" altLang="nb-NO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r>
              <a:rPr lang="nb-NO" altLang="nb-NO" b="1">
                <a:ea typeface="ＭＳ Ｐゴシック" panose="020B0600070205080204" pitchFamily="34" charset="-128"/>
              </a:rPr>
              <a:t>Etiske og farmasifaglige spørsmål og  som kan bli reist er da for eksempel;</a:t>
            </a:r>
          </a:p>
          <a:p>
            <a:r>
              <a:rPr lang="nb-NO" altLang="nb-NO">
                <a:ea typeface="ＭＳ Ｐゴシック" panose="020B0600070205080204" pitchFamily="34" charset="-128"/>
              </a:rPr>
              <a:t>Er dette LAR eller kun forebygging av kriminelle handlinger? Hva skal telle  mest- hensynet til det individuelle (pasienten som pasifiseres) eller  det samfunnsmessige (mindre kriminalitet)?</a:t>
            </a:r>
          </a:p>
          <a:p>
            <a:r>
              <a:rPr lang="nb-NO" altLang="nb-NO">
                <a:ea typeface="ＭＳ Ｐゴシック" panose="020B0600070205080204" pitchFamily="34" charset="-128"/>
              </a:rPr>
              <a:t>Vil dette gi mer verdighet til de aktuelle pasientene, som slipper å begå kriminelle handlinger og prostitusjon?</a:t>
            </a:r>
          </a:p>
          <a:p>
            <a:r>
              <a:rPr lang="nb-NO" altLang="nb-NO">
                <a:ea typeface="ＭＳ Ｐゴシック" panose="020B0600070205080204" pitchFamily="34" charset="-128"/>
              </a:rPr>
              <a:t>Er heroin (diacetylmorfin) bedre enn metadon i LAR?</a:t>
            </a:r>
          </a:p>
          <a:p>
            <a:r>
              <a:rPr lang="nb-NO" altLang="nb-NO">
                <a:ea typeface="ＭＳ Ｐゴシック" panose="020B0600070205080204" pitchFamily="34" charset="-128"/>
              </a:rPr>
              <a:t>Opprettholder diacetylmorfin avhengigheten mer enn metadon og subutex?</a:t>
            </a:r>
          </a:p>
          <a:p>
            <a:r>
              <a:rPr lang="nb-NO" altLang="nb-NO">
                <a:ea typeface="ＭＳ Ｐゴシック" panose="020B0600070205080204" pitchFamily="34" charset="-128"/>
              </a:rPr>
              <a:t>Skal/vil/kan apotekansatte gi  hjelp til injisering – når pasienten ikke klarer dette selv?</a:t>
            </a:r>
          </a:p>
          <a:p>
            <a:r>
              <a:rPr lang="nb-NO" altLang="nb-NO">
                <a:ea typeface="ＭＳ Ｐゴシック" panose="020B0600070205080204" pitchFamily="34" charset="-128"/>
              </a:rPr>
              <a:t>Heroin gir oftere/lettere overdoser enn metadon-  er apotekansatte medisinsk kyndige nok til å kunne møte dette?</a:t>
            </a:r>
          </a:p>
          <a:p>
            <a:endParaRPr lang="nb-NO" altLang="nb-NO">
              <a:ea typeface="ＭＳ Ｐゴシック" panose="020B0600070205080204" pitchFamily="34" charset="-128"/>
            </a:endParaRPr>
          </a:p>
          <a:p>
            <a:endParaRPr lang="nb-NO" altLang="nb-NO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4579" name="Plassholder for lysbildenummer 3">
            <a:extLst>
              <a:ext uri="{FF2B5EF4-FFF2-40B4-BE49-F238E27FC236}">
                <a16:creationId xmlns:a16="http://schemas.microsoft.com/office/drawing/2014/main" id="{7811CA53-AEA9-FDFF-ABA5-11FE54577C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C3E0000-496E-5243-B49E-EB4FFC72B275}" type="slidenum">
              <a:rPr lang="nb-NO" altLang="nb-NO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nb-NO" altLang="nb-NO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Plassholder for lysbilde 1">
            <a:extLst>
              <a:ext uri="{FF2B5EF4-FFF2-40B4-BE49-F238E27FC236}">
                <a16:creationId xmlns:a16="http://schemas.microsoft.com/office/drawing/2014/main" id="{B29D4B09-6666-F893-8853-4FD1CF33F3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Plassholder for notater 2">
            <a:extLst>
              <a:ext uri="{FF2B5EF4-FFF2-40B4-BE49-F238E27FC236}">
                <a16:creationId xmlns:a16="http://schemas.microsoft.com/office/drawing/2014/main" id="{5C467DE0-4AD4-DCD4-040F-0CD442C4A1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b="1">
                <a:ea typeface="ＭＳ Ｐゴシック" panose="020B0600070205080204" pitchFamily="34" charset="-128"/>
              </a:rPr>
              <a:t>BØR DISKUTERES MED TILHØRERENE;</a:t>
            </a:r>
          </a:p>
          <a:p>
            <a:endParaRPr lang="nb-NO" altLang="nb-NO">
              <a:ea typeface="ＭＳ Ｐゴシック" panose="020B0600070205080204" pitchFamily="34" charset="-128"/>
            </a:endParaRPr>
          </a:p>
          <a:p>
            <a:r>
              <a:rPr lang="nb-NO" altLang="nb-NO" sz="1400">
                <a:ea typeface="ＭＳ Ｐゴシック" panose="020B0600070205080204" pitchFamily="34" charset="-128"/>
              </a:rPr>
              <a:t>Hva kan grunnen være til at Etikkrådet mottar flere henvendelser?</a:t>
            </a:r>
          </a:p>
          <a:p>
            <a:endParaRPr lang="nb-NO" altLang="nb-NO" sz="1400">
              <a:ea typeface="ＭＳ Ｐゴシック" panose="020B0600070205080204" pitchFamily="34" charset="-128"/>
            </a:endParaRPr>
          </a:p>
          <a:p>
            <a:pPr>
              <a:buFontTx/>
              <a:buChar char="•"/>
            </a:pPr>
            <a:r>
              <a:rPr lang="nb-NO" altLang="nb-NO" sz="1400">
                <a:ea typeface="ＭＳ Ｐゴシック" panose="020B0600070205080204" pitchFamily="34" charset="-128"/>
              </a:rPr>
              <a:t>Er farmasøyter særdeles etiske av seg?  </a:t>
            </a:r>
          </a:p>
          <a:p>
            <a:r>
              <a:rPr lang="nb-NO" altLang="nb-NO">
                <a:ea typeface="ＭＳ Ｐゴシック" panose="020B0600070205080204" pitchFamily="34" charset="-128"/>
              </a:rPr>
              <a:t>Upubliserte undersøkelser som ble foretatt  av Inger Wabø på starten av 2000-tallet antydet at apotekfarmasøyter ikke hadde så mye fokus på etikk (men alltid hatt fokus på taushetsplikt og farmasøytisk skjønn).</a:t>
            </a:r>
          </a:p>
          <a:p>
            <a:r>
              <a:rPr lang="nb-NO" altLang="nb-NO">
                <a:ea typeface="ＭＳ Ｐゴシック" panose="020B0600070205080204" pitchFamily="34" charset="-128"/>
              </a:rPr>
              <a:t>I industrien har det tradisjonelt vært mer fokus på etikk. LMI var for eksempel tidlig ute med etiske regler/retningslinjer.</a:t>
            </a:r>
          </a:p>
          <a:p>
            <a:endParaRPr lang="nb-NO" altLang="nb-NO">
              <a:ea typeface="ＭＳ Ｐゴシック" panose="020B0600070205080204" pitchFamily="34" charset="-128"/>
            </a:endParaRPr>
          </a:p>
          <a:p>
            <a:r>
              <a:rPr lang="nb-NO" altLang="nb-NO">
                <a:ea typeface="ＭＳ Ｐゴシック" panose="020B0600070205080204" pitchFamily="34" charset="-128"/>
              </a:rPr>
              <a:t>* </a:t>
            </a:r>
            <a:r>
              <a:rPr lang="nb-NO" altLang="nb-NO" sz="1400">
                <a:ea typeface="ＭＳ Ｐゴシック" panose="020B0600070205080204" pitchFamily="34" charset="-128"/>
              </a:rPr>
              <a:t>Er det lite kunnskap ute blant farmasøyter og allmennheten om hvor en slik henvendelse  kan rettes?</a:t>
            </a:r>
          </a:p>
          <a:p>
            <a:endParaRPr lang="nb-NO" altLang="nb-NO" sz="1400">
              <a:ea typeface="ＭＳ Ｐゴシック" panose="020B0600070205080204" pitchFamily="34" charset="-128"/>
            </a:endParaRPr>
          </a:p>
          <a:p>
            <a:r>
              <a:rPr lang="nb-NO" altLang="nb-NO" sz="1400">
                <a:ea typeface="ＭＳ Ｐゴシック" panose="020B0600070205080204" pitchFamily="34" charset="-128"/>
              </a:rPr>
              <a:t>* Er det viktig at det finnes et organ der man kan henvende seg med spørsmål?</a:t>
            </a:r>
          </a:p>
          <a:p>
            <a:pPr eaLnBrk="1" hangingPunct="1">
              <a:spcBef>
                <a:spcPct val="0"/>
              </a:spcBef>
            </a:pPr>
            <a:endParaRPr lang="nb-NO" altLang="nb-NO">
              <a:ea typeface="ＭＳ Ｐゴシック" panose="020B0600070205080204" pitchFamily="34" charset="-128"/>
            </a:endParaRPr>
          </a:p>
        </p:txBody>
      </p:sp>
      <p:sp>
        <p:nvSpPr>
          <p:cNvPr id="26627" name="Plassholder for lysbildenummer 3">
            <a:extLst>
              <a:ext uri="{FF2B5EF4-FFF2-40B4-BE49-F238E27FC236}">
                <a16:creationId xmlns:a16="http://schemas.microsoft.com/office/drawing/2014/main" id="{AA7CC5DA-C4C2-DFBF-A41A-7E4BE4ECD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B951B5-C3B4-FF4A-B293-22514ECC3A8F}" type="slidenum">
              <a:rPr lang="nb-NO" altLang="nb-NO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nb-NO" altLang="nb-NO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Plassholder for lysbilde 1">
            <a:extLst>
              <a:ext uri="{FF2B5EF4-FFF2-40B4-BE49-F238E27FC236}">
                <a16:creationId xmlns:a16="http://schemas.microsoft.com/office/drawing/2014/main" id="{0E646F64-B73B-726E-E15F-3E864493A6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Plassholder for notater 2">
            <a:extLst>
              <a:ext uri="{FF2B5EF4-FFF2-40B4-BE49-F238E27FC236}">
                <a16:creationId xmlns:a16="http://schemas.microsoft.com/office/drawing/2014/main" id="{F7446EA2-4AF0-742D-0DF3-F47B46C8C0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b-NO" altLang="nb-NO">
                <a:ea typeface="ＭＳ Ｐゴシック" panose="020B0600070205080204" pitchFamily="34" charset="-128"/>
              </a:rPr>
              <a:t>Etiske normer =</a:t>
            </a:r>
          </a:p>
          <a:p>
            <a:pPr eaLnBrk="1" hangingPunct="1"/>
            <a:r>
              <a:rPr lang="nb-NO" altLang="nb-NO">
                <a:ea typeface="ＭＳ Ｐゴシック" panose="020B0600070205080204" pitchFamily="34" charset="-128"/>
              </a:rPr>
              <a:t>Etikk er et sett av normer og prinsipper til veiledning for menneskers handlinger.</a:t>
            </a:r>
          </a:p>
          <a:p>
            <a:pPr eaLnBrk="1" hangingPunct="1"/>
            <a:r>
              <a:rPr lang="nb-NO" altLang="nb-NO">
                <a:ea typeface="ＭＳ Ｐゴシック" panose="020B0600070205080204" pitchFamily="34" charset="-128"/>
              </a:rPr>
              <a:t>Dersom man sier at noe er «uetisk» eller «umoralsk», mener man at det er i strid med visse moralnormer. Dersom man f.eks. mener at det er umoralsk å stjele, betyr dette at man slutter opp om den moralnorm som sier at man ikke bør stjele.</a:t>
            </a:r>
            <a:br>
              <a:rPr lang="nb-NO" altLang="nb-NO">
                <a:ea typeface="ＭＳ Ｐゴシック" panose="020B0600070205080204" pitchFamily="34" charset="-128"/>
              </a:rPr>
            </a:br>
            <a:r>
              <a:rPr lang="nb-NO" altLang="nb-NO">
                <a:ea typeface="ＭＳ Ｐゴシック" panose="020B0600070205080204" pitchFamily="34" charset="-128"/>
              </a:rPr>
              <a:t>I alle </a:t>
            </a:r>
            <a:r>
              <a:rPr lang="ja-JP" altLang="nb-NO">
                <a:ea typeface="ＭＳ Ｐゴシック" panose="020B0600070205080204" pitchFamily="34" charset="-128"/>
              </a:rPr>
              <a:t>”</a:t>
            </a:r>
            <a:r>
              <a:rPr lang="nb-NO" altLang="ja-JP">
                <a:ea typeface="ＭＳ Ｐゴシック" panose="020B0600070205080204" pitchFamily="34" charset="-128"/>
              </a:rPr>
              <a:t>samfunn</a:t>
            </a:r>
            <a:r>
              <a:rPr lang="ja-JP" altLang="nb-NO">
                <a:ea typeface="ＭＳ Ｐゴシック" panose="020B0600070205080204" pitchFamily="34" charset="-128"/>
              </a:rPr>
              <a:t>”</a:t>
            </a:r>
            <a:r>
              <a:rPr lang="nb-NO" altLang="ja-JP">
                <a:ea typeface="ＭＳ Ｐゴシック" panose="020B0600070205080204" pitchFamily="34" charset="-128"/>
              </a:rPr>
              <a:t> både nasjonale og yrkesmessige finnes det moralnormer. Disse normene varierer imidlertid fra </a:t>
            </a:r>
            <a:r>
              <a:rPr lang="ja-JP" altLang="nb-NO">
                <a:ea typeface="ＭＳ Ｐゴシック" panose="020B0600070205080204" pitchFamily="34" charset="-128"/>
              </a:rPr>
              <a:t>”</a:t>
            </a:r>
            <a:r>
              <a:rPr lang="nb-NO" altLang="ja-JP">
                <a:ea typeface="ＭＳ Ｐゴシック" panose="020B0600070205080204" pitchFamily="34" charset="-128"/>
              </a:rPr>
              <a:t>samfunn</a:t>
            </a:r>
            <a:r>
              <a:rPr lang="ja-JP" altLang="nb-NO">
                <a:ea typeface="ＭＳ Ｐゴシック" panose="020B0600070205080204" pitchFamily="34" charset="-128"/>
              </a:rPr>
              <a:t>”</a:t>
            </a:r>
            <a:r>
              <a:rPr lang="nb-NO" altLang="ja-JP">
                <a:ea typeface="ＭＳ Ｐゴシック" panose="020B0600070205080204" pitchFamily="34" charset="-128"/>
              </a:rPr>
              <a:t> til </a:t>
            </a:r>
            <a:r>
              <a:rPr lang="ja-JP" altLang="nb-NO">
                <a:ea typeface="ＭＳ Ｐゴシック" panose="020B0600070205080204" pitchFamily="34" charset="-128"/>
              </a:rPr>
              <a:t>”</a:t>
            </a:r>
            <a:r>
              <a:rPr lang="nb-NO" altLang="ja-JP">
                <a:ea typeface="ＭＳ Ｐゴシック" panose="020B0600070205080204" pitchFamily="34" charset="-128"/>
              </a:rPr>
              <a:t>samfunn</a:t>
            </a:r>
            <a:r>
              <a:rPr lang="ja-JP" altLang="nb-NO">
                <a:ea typeface="ＭＳ Ｐゴシック" panose="020B0600070205080204" pitchFamily="34" charset="-128"/>
              </a:rPr>
              <a:t>”</a:t>
            </a:r>
            <a:r>
              <a:rPr lang="nb-NO" altLang="ja-JP">
                <a:ea typeface="ＭＳ Ｐゴシック" panose="020B0600070205080204" pitchFamily="34" charset="-128"/>
              </a:rPr>
              <a:t>, og de kan også variere over tid.  Det er derfor behov for å oppdatere slike etiske retningslinjer etter som samfunnet endrer seg. </a:t>
            </a:r>
          </a:p>
          <a:p>
            <a:pPr eaLnBrk="1" hangingPunct="1"/>
            <a:endParaRPr lang="nb-NO" altLang="nb-NO">
              <a:ea typeface="ＭＳ Ｐゴシック" panose="020B0600070205080204" pitchFamily="34" charset="-128"/>
            </a:endParaRPr>
          </a:p>
          <a:p>
            <a:pPr eaLnBrk="1" hangingPunct="1"/>
            <a:endParaRPr lang="nb-NO" altLang="nb-NO">
              <a:ea typeface="ＭＳ Ｐゴシック" panose="020B0600070205080204" pitchFamily="34" charset="-128"/>
            </a:endParaRPr>
          </a:p>
        </p:txBody>
      </p:sp>
      <p:sp>
        <p:nvSpPr>
          <p:cNvPr id="28675" name="Plassholder for lysbildenummer 3">
            <a:extLst>
              <a:ext uri="{FF2B5EF4-FFF2-40B4-BE49-F238E27FC236}">
                <a16:creationId xmlns:a16="http://schemas.microsoft.com/office/drawing/2014/main" id="{20299365-02AA-A563-C1ED-A2AF03347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3DE0D88-0DEA-2146-BD14-6D43DD5B474F}" type="slidenum">
              <a:rPr lang="nb-NO" altLang="nb-NO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nb-NO" altLang="nb-NO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Plassholder for lysbilde 1">
            <a:extLst>
              <a:ext uri="{FF2B5EF4-FFF2-40B4-BE49-F238E27FC236}">
                <a16:creationId xmlns:a16="http://schemas.microsoft.com/office/drawing/2014/main" id="{A99857B2-680B-3A3E-55EC-A7A8DBCCEF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Plassholder for notater 2">
            <a:extLst>
              <a:ext uri="{FF2B5EF4-FFF2-40B4-BE49-F238E27FC236}">
                <a16:creationId xmlns:a16="http://schemas.microsoft.com/office/drawing/2014/main" id="{AA1CA061-9170-9B8D-FF29-C1B130A047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b-NO" altLang="nb-NO">
                <a:ea typeface="ＭＳ Ｐゴシック" panose="020B0600070205080204" pitchFamily="34" charset="-128"/>
              </a:rPr>
              <a:t>Retningslinjene er utformet i tråd med intensjonen i </a:t>
            </a:r>
          </a:p>
          <a:p>
            <a:pPr eaLnBrk="1" hangingPunct="1"/>
            <a:r>
              <a:rPr lang="nb-NO" altLang="nb-NO" i="1">
                <a:ea typeface="ＭＳ Ｐゴシック" panose="020B0600070205080204" pitchFamily="34" charset="-128"/>
              </a:rPr>
              <a:t>International Pharmaceutical Federation </a:t>
            </a:r>
            <a:r>
              <a:rPr lang="nb-NO" altLang="nb-NO">
                <a:ea typeface="ＭＳ Ｐゴシック" panose="020B0600070205080204" pitchFamily="34" charset="-128"/>
              </a:rPr>
              <a:t>(FIP) </a:t>
            </a:r>
            <a:r>
              <a:rPr lang="nb-NO" altLang="nb-NO" i="1">
                <a:ea typeface="ＭＳ Ｐゴシック" panose="020B0600070205080204" pitchFamily="34" charset="-128"/>
              </a:rPr>
              <a:t>Code of ethics for Pharmacists  </a:t>
            </a:r>
            <a:r>
              <a:rPr lang="nb-NO" altLang="nb-NO" i="1">
                <a:ea typeface="ＭＳ Ｐゴシック" panose="020B0600070205080204" pitchFamily="34" charset="-128"/>
                <a:hlinkClick r:id="rId3"/>
              </a:rPr>
              <a:t>http://www.fip.org/www/uploads/database_file.php?id=209&amp;table_id</a:t>
            </a:r>
            <a:r>
              <a:rPr lang="nb-NO" altLang="nb-NO" i="1">
                <a:ea typeface="ＭＳ Ｐゴシック" panose="020B0600070205080204" pitchFamily="34" charset="-128"/>
              </a:rPr>
              <a:t>=</a:t>
            </a:r>
          </a:p>
          <a:p>
            <a:pPr eaLnBrk="1" hangingPunct="1"/>
            <a:r>
              <a:rPr lang="nb-NO" altLang="nb-NO">
                <a:ea typeface="ＭＳ Ｐゴシック" panose="020B0600070205080204" pitchFamily="34" charset="-128"/>
              </a:rPr>
              <a:t>og norske  Bransjestandarder for apotek (BRA) </a:t>
            </a:r>
            <a:r>
              <a:rPr lang="nb-NO" altLang="nb-NO">
                <a:ea typeface="ＭＳ Ｐゴシック" panose="020B0600070205080204" pitchFamily="34" charset="-128"/>
                <a:hlinkClick r:id="rId4"/>
              </a:rPr>
              <a:t>http://www.apotek.no/Default.aspx?ID=521</a:t>
            </a:r>
            <a:r>
              <a:rPr lang="nb-NO" altLang="nb-NO"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endParaRPr lang="nb-NO" altLang="nb-NO">
              <a:ea typeface="ＭＳ Ｐゴシック" panose="020B0600070205080204" pitchFamily="34" charset="-128"/>
            </a:endParaRPr>
          </a:p>
          <a:p>
            <a:pPr eaLnBrk="1" hangingPunct="1"/>
            <a:endParaRPr lang="nb-NO" altLang="nb-NO">
              <a:ea typeface="ＭＳ Ｐゴシック" panose="020B0600070205080204" pitchFamily="34" charset="-128"/>
            </a:endParaRPr>
          </a:p>
        </p:txBody>
      </p:sp>
      <p:sp>
        <p:nvSpPr>
          <p:cNvPr id="30723" name="Plassholder for lysbildenummer 3">
            <a:extLst>
              <a:ext uri="{FF2B5EF4-FFF2-40B4-BE49-F238E27FC236}">
                <a16:creationId xmlns:a16="http://schemas.microsoft.com/office/drawing/2014/main" id="{DEEBBB73-FCFE-5064-BFF1-A5FE1A1842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5111B42-87E9-114E-B23B-226290FC5C29}" type="slidenum">
              <a:rPr lang="nb-NO" altLang="nb-NO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nb-NO" altLang="nb-NO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Plassholder for lysbilde 1">
            <a:extLst>
              <a:ext uri="{FF2B5EF4-FFF2-40B4-BE49-F238E27FC236}">
                <a16:creationId xmlns:a16="http://schemas.microsoft.com/office/drawing/2014/main" id="{83100C74-4DD7-B6F5-7781-04CB62C0F1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Plassholder for notater 2">
            <a:extLst>
              <a:ext uri="{FF2B5EF4-FFF2-40B4-BE49-F238E27FC236}">
                <a16:creationId xmlns:a16="http://schemas.microsoft.com/office/drawing/2014/main" id="{0CF034E3-CD34-A7DD-E48B-26816FD8D0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b-NO" altLang="nb-NO">
                <a:ea typeface="ＭＳ Ｐゴシック" panose="020B0600070205080204" pitchFamily="34" charset="-128"/>
              </a:rPr>
              <a:t>Se i selve brosjyren</a:t>
            </a:r>
          </a:p>
        </p:txBody>
      </p:sp>
      <p:sp>
        <p:nvSpPr>
          <p:cNvPr id="32771" name="Plassholder for lysbildenummer 3">
            <a:extLst>
              <a:ext uri="{FF2B5EF4-FFF2-40B4-BE49-F238E27FC236}">
                <a16:creationId xmlns:a16="http://schemas.microsoft.com/office/drawing/2014/main" id="{19B72E76-8596-968F-FB78-64A43D51BE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E6330AC-51BA-AD4B-AC45-1D08685ABA0F}" type="slidenum">
              <a:rPr lang="nb-NO" altLang="nb-NO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nb-NO" altLang="nb-NO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114F8-F40C-D712-0A34-94C25A3F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D03E2-A55D-DB4C-B3F5-19B34ADC57C7}" type="datetime1">
              <a:rPr lang="nb-NO" altLang="nb-NO"/>
              <a:pPr>
                <a:defRPr/>
              </a:pPr>
              <a:t>14.01.2025</a:t>
            </a:fld>
            <a:endParaRPr lang="nb-NO" alt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EE7E-2CE4-6B51-9C86-CCA3A5CA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449A5-31C5-F77C-D0A0-F3DB5E009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A38E9-82D0-394C-A8A3-A3A366E0464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375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F2F3A-C228-3E02-A020-65BD323F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566C4-A01B-7646-B9DF-F9CF393BFF66}" type="datetime1">
              <a:rPr lang="nb-NO" altLang="nb-NO"/>
              <a:pPr>
                <a:defRPr/>
              </a:pPr>
              <a:t>14.01.2025</a:t>
            </a:fld>
            <a:endParaRPr lang="nb-NO" alt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AB5EB-EC7D-4C5B-35C6-AB169D0DE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F4531-320E-6E4A-D8F1-C3A02E86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0C5D1-B396-C94C-9E8B-4FCCF7C7095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7427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A4D76-36A3-9486-8773-24118CCEE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D89E1-0893-814B-A285-CFA160C81A04}" type="datetime1">
              <a:rPr lang="nb-NO" altLang="nb-NO"/>
              <a:pPr>
                <a:defRPr/>
              </a:pPr>
              <a:t>14.01.2025</a:t>
            </a:fld>
            <a:endParaRPr lang="nb-NO" alt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EC6CB-37DF-D12F-B90E-C8A7F785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0A7B6-183B-42F0-3A76-E97354273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28789-BD4D-AF42-BDC0-0FA9835468D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4028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9F028-3760-08EC-0609-6D9F4DBB3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777BB-1877-694B-BEB7-C8316C7D777E}" type="datetime1">
              <a:rPr lang="nb-NO" altLang="nb-NO"/>
              <a:pPr>
                <a:defRPr/>
              </a:pPr>
              <a:t>14.01.2025</a:t>
            </a:fld>
            <a:endParaRPr lang="nb-NO" alt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1FDBB-7A4A-A7D9-F51A-95048BD00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AD0F8-EA17-DCD2-017B-FBC118115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3DBF1-1B8F-7341-9214-EFAFAB92B16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5328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C6A92-6DC1-82D5-6363-0C98553F4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D0F90-03F4-4745-9426-D254629943AE}" type="datetime1">
              <a:rPr lang="nb-NO" altLang="nb-NO"/>
              <a:pPr>
                <a:defRPr/>
              </a:pPr>
              <a:t>14.01.2025</a:t>
            </a:fld>
            <a:endParaRPr lang="nb-NO" alt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F92C-3351-D434-1560-9A7BAD67B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80F2F-47BB-3740-B348-A854A101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5EF29-7AFC-7F40-99B7-19E56A3A568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21172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99A10B-6223-558F-C41D-F69C078F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0DD60-678E-A34D-AA6F-D3C305596A5A}" type="datetime1">
              <a:rPr lang="nb-NO" altLang="nb-NO"/>
              <a:pPr>
                <a:defRPr/>
              </a:pPr>
              <a:t>14.01.2025</a:t>
            </a:fld>
            <a:endParaRPr lang="nb-NO" altLang="nb-NO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AF4B30-3215-7098-7F3F-219550E1A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D4F296-9292-133D-E58D-F02BA7A9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49825-868A-3C45-94EE-410C026621F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99950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76A075A-2E6E-3C03-DFBA-CBCE9457C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089E8-70F2-C24A-9CB8-C1619F846F55}" type="datetime1">
              <a:rPr lang="nb-NO" altLang="nb-NO"/>
              <a:pPr>
                <a:defRPr/>
              </a:pPr>
              <a:t>14.01.2025</a:t>
            </a:fld>
            <a:endParaRPr lang="nb-NO" altLang="nb-NO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7529EDE-5814-1B36-A681-896C6E72F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4E901EA-EE83-2A35-5393-0DC4E7C3C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BF3ED-39A5-6E4E-B8D3-CAACF29A75F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733631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E15F8C2-1D5C-30D3-8243-B6355A46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37C5F-6E2F-DB48-B190-B44B910F6F5E}" type="datetime1">
              <a:rPr lang="nb-NO" altLang="nb-NO"/>
              <a:pPr>
                <a:defRPr/>
              </a:pPr>
              <a:t>14.01.2025</a:t>
            </a:fld>
            <a:endParaRPr lang="nb-NO" altLang="nb-NO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42496FC-BAD3-D88D-2368-5BBA3C8D2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BB2B954-C8F4-B664-8411-0D9973A0B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6C617-15AB-8E4F-959C-2AB535ABADD6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770458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6BF24C2-20A8-9310-5C8C-F686ACE3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95D87-93EB-F140-B0C7-958EBAECA050}" type="datetime1">
              <a:rPr lang="nb-NO" altLang="nb-NO"/>
              <a:pPr>
                <a:defRPr/>
              </a:pPr>
              <a:t>14.01.2025</a:t>
            </a:fld>
            <a:endParaRPr lang="nb-NO" altLang="nb-NO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094E679-ED97-DE40-C359-A8F9DCB90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A42BDA-5D50-BB63-A489-15C5B22DE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5019C8-D6B3-CE43-913B-DF486DED2BB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26857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C75AB0-70F6-8D3E-86A7-30A79E43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72929-AEB8-E741-AA6A-62DB36BF1DDD}" type="datetime1">
              <a:rPr lang="nb-NO" altLang="nb-NO"/>
              <a:pPr>
                <a:defRPr/>
              </a:pPr>
              <a:t>14.01.2025</a:t>
            </a:fld>
            <a:endParaRPr lang="nb-NO" altLang="nb-NO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D2429C-2595-BB7C-0ED0-D86EE53F3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9851B9-8F4A-AE21-A0F7-90B69E60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CC4AC-946E-324A-9285-E7F21425549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99774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B7EFAA-497E-DA39-A697-B6069DBE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8229C-9619-1F49-BC94-920325215D3A}" type="datetime1">
              <a:rPr lang="nb-NO" altLang="nb-NO"/>
              <a:pPr>
                <a:defRPr/>
              </a:pPr>
              <a:t>14.01.2025</a:t>
            </a:fld>
            <a:endParaRPr lang="nb-NO" altLang="nb-NO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E7CB1E-58E4-CB16-6447-E4B4635A2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A34B70-BC47-6670-69E0-E279A37B2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0AD9F-B275-8B4E-99EC-163F330D647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83885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161C99E-A7B7-6642-A546-F910B60960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0A7D1DC-0344-E633-AB24-25FFC4351C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9B09B-9B74-D147-BD73-CDDBB2BE26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1E0F36-3AC2-654D-918B-3F2590FF69BB}" type="datetime1">
              <a:rPr lang="nb-NO" altLang="nb-NO"/>
              <a:pPr>
                <a:defRPr/>
              </a:pPr>
              <a:t>14.01.2025</a:t>
            </a:fld>
            <a:endParaRPr lang="nb-NO" alt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A23CC-9B28-CD41-BA2D-FD2541972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18" charset="0"/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EBEEB-4FA6-0E41-BE97-36B5A0EC5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7DDAFE2-291E-FE47-8EF2-8332D0DEA7D4}" type="slidenum">
              <a:rPr lang="nb-NO" altLang="nb-NO"/>
              <a:pPr/>
              <a:t>‹#›</a:t>
            </a:fld>
            <a:endParaRPr lang="nb-NO" altLang="nb-NO"/>
          </a:p>
        </p:txBody>
      </p:sp>
      <p:pic>
        <p:nvPicPr>
          <p:cNvPr id="1031" name="Picture 8" descr="Bunn.jpg">
            <a:extLst>
              <a:ext uri="{FF2B5EF4-FFF2-40B4-BE49-F238E27FC236}">
                <a16:creationId xmlns:a16="http://schemas.microsoft.com/office/drawing/2014/main" id="{936D4C72-12EE-78B2-F232-229D6731A4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6313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8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8" charset="0"/>
          <a:ea typeface="ＭＳ Ｐゴシック" pitchFamily="1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8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post@nfs.no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post@nfs.no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fs.no/om-oss/etikkradet/medlemmer-av-etikkrade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rmatid.no/aktuelt/farmasiens-varierte-verden/etikk/salg-av-hudpleieprodukter-og-sminke-til-unge-jenter-etter-inspirasjon-fra-sosiale-medie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rmatid.no/aktuelt/farmasiens-varierte-verden/etikk/taushetsplikt-mellom-helsepersonel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post@nfs.n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p.org/www/?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fs.no/om-oss/etikkradet/etiske-retningslinjer-for-farmasoyter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Bilde 4" descr="Etikkrådet.jpg">
            <a:extLst>
              <a:ext uri="{FF2B5EF4-FFF2-40B4-BE49-F238E27FC236}">
                <a16:creationId xmlns:a16="http://schemas.microsoft.com/office/drawing/2014/main" id="{D6EEBEB7-A5CB-7E5A-7A63-B5E8E5752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281113"/>
            <a:ext cx="329406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tel 1">
            <a:extLst>
              <a:ext uri="{FF2B5EF4-FFF2-40B4-BE49-F238E27FC236}">
                <a16:creationId xmlns:a16="http://schemas.microsoft.com/office/drawing/2014/main" id="{49C430C1-B121-FA8F-055C-536AA491A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0648"/>
            <a:ext cx="8147248" cy="1156990"/>
          </a:xfrm>
        </p:spPr>
        <p:txBody>
          <a:bodyPr/>
          <a:lstStyle/>
          <a:p>
            <a:pPr eaLnBrk="1" hangingPunct="1"/>
            <a:r>
              <a:rPr lang="nb-NO" altLang="nb-NO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Etikk-brosjyren </a:t>
            </a:r>
          </a:p>
        </p:txBody>
      </p:sp>
      <p:sp>
        <p:nvSpPr>
          <p:cNvPr id="33794" name="Plassholder for innhold 2">
            <a:extLst>
              <a:ext uri="{FF2B5EF4-FFF2-40B4-BE49-F238E27FC236}">
                <a16:creationId xmlns:a16="http://schemas.microsoft.com/office/drawing/2014/main" id="{775ABC42-420A-DD9A-276E-F896EED80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05363"/>
            <a:ext cx="9144000" cy="1320800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nb-NO" altLang="nb-NO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   Bestilles hos Norsk Farmasøytisk Selskap,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nb-NO" altLang="nb-NO" dirty="0">
                <a:ea typeface="ＭＳ Ｐゴシック" panose="020B0600070205080204" pitchFamily="34" charset="-128"/>
                <a:hlinkClick r:id="rId3"/>
              </a:rPr>
              <a:t>post@nfs.no</a:t>
            </a:r>
            <a:endParaRPr lang="nb-NO" altLang="nb-NO" dirty="0">
              <a:ea typeface="ＭＳ Ｐゴシック" panose="020B0600070205080204" pitchFamily="34" charset="-128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nb-NO" altLang="nb-NO" dirty="0">
              <a:ea typeface="ＭＳ Ｐゴシック" panose="020B0600070205080204" pitchFamily="34" charset="-128"/>
            </a:endParaRPr>
          </a:p>
        </p:txBody>
      </p:sp>
      <p:pic>
        <p:nvPicPr>
          <p:cNvPr id="33795" name="Bilde 5">
            <a:extLst>
              <a:ext uri="{FF2B5EF4-FFF2-40B4-BE49-F238E27FC236}">
                <a16:creationId xmlns:a16="http://schemas.microsoft.com/office/drawing/2014/main" id="{5A1DB91D-8FBE-D79C-92C2-A0849BF48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4" t="34767" r="29765" b="36108"/>
          <a:stretch>
            <a:fillRect/>
          </a:stretch>
        </p:blipFill>
        <p:spPr bwMode="auto">
          <a:xfrm>
            <a:off x="3279688" y="1417638"/>
            <a:ext cx="2584624" cy="32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EC54E-A967-C3B1-14A9-3B3A40E25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tel 1">
            <a:extLst>
              <a:ext uri="{FF2B5EF4-FFF2-40B4-BE49-F238E27FC236}">
                <a16:creationId xmlns:a16="http://schemas.microsoft.com/office/drawing/2014/main" id="{809947AF-4735-2CA4-7862-929F4763C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60648"/>
            <a:ext cx="8579296" cy="1156990"/>
          </a:xfrm>
        </p:spPr>
        <p:txBody>
          <a:bodyPr/>
          <a:lstStyle/>
          <a:p>
            <a:pPr eaLnBrk="1" hangingPunct="1"/>
            <a:r>
              <a:rPr lang="nb-NO" altLang="nb-NO" b="1" dirty="0">
                <a:ea typeface="ＭＳ Ｐゴシック" panose="020B0600070205080204" pitchFamily="34" charset="-128"/>
              </a:rPr>
              <a:t>Etikk-brosjyren </a:t>
            </a:r>
          </a:p>
        </p:txBody>
      </p:sp>
      <p:sp>
        <p:nvSpPr>
          <p:cNvPr id="33794" name="Plassholder for innhold 2">
            <a:extLst>
              <a:ext uri="{FF2B5EF4-FFF2-40B4-BE49-F238E27FC236}">
                <a16:creationId xmlns:a16="http://schemas.microsoft.com/office/drawing/2014/main" id="{412F7A96-952F-276E-E187-BCB0D2F40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084763"/>
            <a:ext cx="8229600" cy="1041400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nb-NO" altLang="nb-NO">
                <a:ea typeface="ＭＳ Ｐゴシック" panose="020B0600070205080204" pitchFamily="34" charset="-128"/>
              </a:rPr>
              <a:t>Bestilles hos </a:t>
            </a:r>
            <a:r>
              <a:rPr lang="nb-NO" altLang="nb-NO">
                <a:ea typeface="ＭＳ Ｐゴシック" panose="020B0600070205080204" pitchFamily="34" charset="-128"/>
                <a:hlinkClick r:id="rId3"/>
              </a:rPr>
              <a:t>post@nfs.no</a:t>
            </a:r>
            <a:endParaRPr lang="nb-NO" altLang="nb-NO">
              <a:ea typeface="ＭＳ Ｐゴシック" panose="020B0600070205080204" pitchFamily="34" charset="-128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nb-NO" altLang="nb-NO">
              <a:ea typeface="ＭＳ Ｐゴシック" panose="020B0600070205080204" pitchFamily="34" charset="-128"/>
            </a:endParaRPr>
          </a:p>
        </p:txBody>
      </p:sp>
      <p:pic>
        <p:nvPicPr>
          <p:cNvPr id="33795" name="Bilde 5">
            <a:extLst>
              <a:ext uri="{FF2B5EF4-FFF2-40B4-BE49-F238E27FC236}">
                <a16:creationId xmlns:a16="http://schemas.microsoft.com/office/drawing/2014/main" id="{3D94A74F-0459-6D04-D8DE-DD675FE7F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4" t="34767" r="29765" b="36108"/>
          <a:stretch>
            <a:fillRect/>
          </a:stretch>
        </p:blipFill>
        <p:spPr bwMode="auto">
          <a:xfrm>
            <a:off x="2987675" y="1417638"/>
            <a:ext cx="272097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5B030941-89A9-E02D-627B-D13E32099E1E}"/>
              </a:ext>
            </a:extLst>
          </p:cNvPr>
          <p:cNvSpPr txBox="1"/>
          <p:nvPr/>
        </p:nvSpPr>
        <p:spPr>
          <a:xfrm rot="20676763">
            <a:off x="683568" y="2574629"/>
            <a:ext cx="2304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rgbClr val="92D050"/>
                </a:solidFill>
              </a:rPr>
              <a:t>GRATIS</a:t>
            </a:r>
          </a:p>
        </p:txBody>
      </p:sp>
    </p:spTree>
    <p:extLst>
      <p:ext uri="{BB962C8B-B14F-4D97-AF65-F5344CB8AC3E}">
        <p14:creationId xmlns:p14="http://schemas.microsoft.com/office/powerpoint/2010/main" val="315423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tel 1">
            <a:extLst>
              <a:ext uri="{FF2B5EF4-FFF2-40B4-BE49-F238E27FC236}">
                <a16:creationId xmlns:a16="http://schemas.microsoft.com/office/drawing/2014/main" id="{6AB1A0EC-0F5C-9DD6-C6DE-4D79DBCE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975" cy="1143000"/>
          </a:xfrm>
        </p:spPr>
        <p:txBody>
          <a:bodyPr/>
          <a:lstStyle/>
          <a:p>
            <a:r>
              <a:rPr lang="nb-NO" altLang="nb-NO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Egen Facebook-side for diskusjoner</a:t>
            </a:r>
            <a:br>
              <a:rPr lang="nb-NO" altLang="nb-NO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</a:br>
            <a:r>
              <a:rPr lang="nb-NO" altLang="nb-NO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www.facebook.com</a:t>
            </a:r>
            <a:r>
              <a:rPr lang="nb-NO" altLang="nb-NO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/</a:t>
            </a:r>
            <a:r>
              <a:rPr lang="nb-NO" altLang="nb-NO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Etikkraadet</a:t>
            </a:r>
            <a:endParaRPr lang="nb-NO" altLang="nb-NO" sz="2800" b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5842" name="Picture 4">
            <a:extLst>
              <a:ext uri="{FF2B5EF4-FFF2-40B4-BE49-F238E27FC236}">
                <a16:creationId xmlns:a16="http://schemas.microsoft.com/office/drawing/2014/main" id="{15D88BDB-211F-B2A2-C0FE-8F527E8FD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14175" r="30479" b="17033"/>
          <a:stretch>
            <a:fillRect/>
          </a:stretch>
        </p:blipFill>
        <p:spPr bwMode="auto">
          <a:xfrm>
            <a:off x="1583804" y="1916832"/>
            <a:ext cx="5976391" cy="38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tel 1">
            <a:extLst>
              <a:ext uri="{FF2B5EF4-FFF2-40B4-BE49-F238E27FC236}">
                <a16:creationId xmlns:a16="http://schemas.microsoft.com/office/drawing/2014/main" id="{CD285A98-2FDF-C031-5E82-93CA2CFA6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nb-NO" altLang="nb-NO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Hva er Etikkrådet?</a:t>
            </a:r>
          </a:p>
        </p:txBody>
      </p:sp>
      <p:sp>
        <p:nvSpPr>
          <p:cNvPr id="17410" name="Plassholder for innhold 2">
            <a:extLst>
              <a:ext uri="{FF2B5EF4-FFF2-40B4-BE49-F238E27FC236}">
                <a16:creationId xmlns:a16="http://schemas.microsoft.com/office/drawing/2014/main" id="{4E3DFC47-58A0-CB1E-03DC-A988E7366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2800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Etikkrådet for farmasøyter i Norge</a:t>
            </a:r>
            <a:r>
              <a:rPr lang="nb-NO" altLang="nb-NO" sz="2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2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er det frittstående organet i spørsmål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2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som angår farmasøytisk yrkesetikk.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sz="28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2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Det gjelder både i forhold til enkeltsaker og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2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spørsmål av generell karakter.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sz="28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2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Forvaltes av Norsk Farmasøytisk Selskap.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sz="24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br>
              <a:rPr lang="nb-NO" altLang="nb-NO" dirty="0">
                <a:ea typeface="ＭＳ Ｐゴシック" panose="020B0600070205080204" pitchFamily="34" charset="-128"/>
              </a:rPr>
            </a:br>
            <a:endParaRPr lang="nb-NO" altLang="nb-NO" dirty="0">
              <a:ea typeface="ＭＳ Ｐゴシック" panose="020B0600070205080204" pitchFamily="34" charset="-128"/>
            </a:endParaRPr>
          </a:p>
        </p:txBody>
      </p:sp>
      <p:pic>
        <p:nvPicPr>
          <p:cNvPr id="17411" name="Picture 5" descr="capsules,drugs,healthcare,medications,medicine,mortars,pestles,pharmaceuticals,pharmacies,pills,prescriptions,tablets">
            <a:extLst>
              <a:ext uri="{FF2B5EF4-FFF2-40B4-BE49-F238E27FC236}">
                <a16:creationId xmlns:a16="http://schemas.microsoft.com/office/drawing/2014/main" id="{3E54B00D-86DE-4712-0C4D-1A4AB3CEC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600200"/>
            <a:ext cx="2243137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tel 1">
            <a:extLst>
              <a:ext uri="{FF2B5EF4-FFF2-40B4-BE49-F238E27FC236}">
                <a16:creationId xmlns:a16="http://schemas.microsoft.com/office/drawing/2014/main" id="{E2249D7B-BE8C-49BA-150A-7A825E77E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1156990"/>
          </a:xfrm>
        </p:spPr>
        <p:txBody>
          <a:bodyPr/>
          <a:lstStyle/>
          <a:p>
            <a:pPr algn="l" eaLnBrk="1" hangingPunct="1"/>
            <a:r>
              <a:rPr lang="nb-NO" altLang="nb-NO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Hvem sitter i Etikkrådet?</a:t>
            </a:r>
          </a:p>
        </p:txBody>
      </p:sp>
      <p:sp>
        <p:nvSpPr>
          <p:cNvPr id="19458" name="Plassholder for innhold 2">
            <a:extLst>
              <a:ext uri="{FF2B5EF4-FFF2-40B4-BE49-F238E27FC236}">
                <a16:creationId xmlns:a16="http://schemas.microsoft.com/office/drawing/2014/main" id="{85F751AC-CD9B-14C9-7319-66CAC841F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507413" cy="470852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nb-NO" altLang="nb-NO" sz="1000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  <a:hlinkClick r:id="rId3"/>
              </a:rPr>
              <a:t>5 medlemmer </a:t>
            </a: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med spesiell interesse for etikk, satt sammen fra ulike deler av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profesjonen.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sz="18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I tillegg fungerer daglig leder i NFS som sekretær for Rådet.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sz="500" u="sng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sz="500" u="sng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sz="500" u="sng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sz="500" u="sng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sz="500" u="sng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sz="500" u="sng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Norwegian </a:t>
            </a:r>
            <a:r>
              <a:rPr lang="nb-NO" altLang="nb-NO" sz="1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Pharmaceutical</a:t>
            </a: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Students Association (</a:t>
            </a:r>
            <a:r>
              <a:rPr lang="nb-NO" altLang="nb-NO" sz="1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NoPSA</a:t>
            </a: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) deltar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med en studentobservatør.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sz="10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sz="18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Rådet tar kontakt med andre som innehar særskilt kompetanse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innen etikk ved behov.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Sekretariatet er hos Norsk Farmasøytisk Selskap.</a:t>
            </a:r>
            <a:br>
              <a:rPr lang="nb-NO" altLang="nb-NO" sz="1800" dirty="0">
                <a:ea typeface="ＭＳ Ｐゴシック" panose="020B0600070205080204" pitchFamily="34" charset="-128"/>
              </a:rPr>
            </a:br>
            <a:endParaRPr lang="nb-NO" altLang="nb-NO" sz="1800" dirty="0">
              <a:ea typeface="ＭＳ Ｐゴシック" panose="020B0600070205080204" pitchFamily="34" charset="-128"/>
            </a:endParaRPr>
          </a:p>
        </p:txBody>
      </p:sp>
      <p:pic>
        <p:nvPicPr>
          <p:cNvPr id="19459" name="Picture 5" descr="iStockphoto,manequins,speaking,bubbles,colorful,groups,business,partenerships,discussions,meetings,sharing,ideas,concepts">
            <a:extLst>
              <a:ext uri="{FF2B5EF4-FFF2-40B4-BE49-F238E27FC236}">
                <a16:creationId xmlns:a16="http://schemas.microsoft.com/office/drawing/2014/main" id="{2E241AA6-B4A5-8AAC-43FD-38E1AA4C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2205038"/>
            <a:ext cx="2448397" cy="244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tel 1">
            <a:extLst>
              <a:ext uri="{FF2B5EF4-FFF2-40B4-BE49-F238E27FC236}">
                <a16:creationId xmlns:a16="http://schemas.microsoft.com/office/drawing/2014/main" id="{8DF18C88-201C-5B4F-246F-4439F3C24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nb-NO" altLang="nb-NO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Hvorfor har vi et Etikkråd?</a:t>
            </a:r>
          </a:p>
        </p:txBody>
      </p:sp>
      <p:sp>
        <p:nvSpPr>
          <p:cNvPr id="21506" name="Plassholder for innhold 2">
            <a:extLst>
              <a:ext uri="{FF2B5EF4-FFF2-40B4-BE49-F238E27FC236}">
                <a16:creationId xmlns:a16="http://schemas.microsoft.com/office/drawing/2014/main" id="{A5794F54-7A3E-30B2-7310-DA70CFA1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686800" cy="470852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2000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"Enhver profesjon bør regulere sin egen virksomhet på et moralsk grunnlag.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2000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Ellers vil noen andre gjøre det, og det er ikke sikkert de er </a:t>
            </a:r>
            <a:r>
              <a:rPr lang="nb-NO" altLang="nb-NO" sz="2000" b="1" i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kompentente</a:t>
            </a:r>
            <a:r>
              <a:rPr lang="nb-NO" altLang="nb-NO" sz="2000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til  det.</a:t>
            </a:r>
            <a:r>
              <a:rPr lang="ja-JP" altLang="nb-NO" sz="2000" b="1" i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”</a:t>
            </a:r>
            <a:endParaRPr lang="nb-NO" altLang="ja-JP" sz="2000" b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Knut W. </a:t>
            </a:r>
            <a:r>
              <a:rPr lang="nb-NO" altLang="nb-NO" sz="1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Ruyter</a:t>
            </a: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, yrkesetiker</a:t>
            </a:r>
            <a:br>
              <a:rPr lang="nb-NO" altLang="nb-NO" sz="2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</a:br>
            <a:endParaRPr lang="nb-NO" altLang="nb-NO" sz="10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2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Rådet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	- tar i mot henvendelser knyttet til utøvelse av farmasøytisk praksis</a:t>
            </a:r>
            <a:b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</a:b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- kan aktivt og på selvstendig grunnlag uttale seg i saker og spørsmål som angår  farmasøytenes praksis</a:t>
            </a:r>
            <a:b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</a:b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- gir råd og veiledning i saker av etisk karakter</a:t>
            </a:r>
            <a:b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</a:b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- skal stimulere til debatt om etiske spørsmål</a:t>
            </a:r>
            <a:b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</a:br>
            <a:r>
              <a:rPr lang="nb-NO" altLang="nb-NO" sz="1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- skal fortløpende vurdere aktualiteten til og eventuelt utarbeide forslag til NFS om oppdateringer av de etiske retningslinjene.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sz="20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2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Rådet har ikke sanksjonsmuligheter.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tel 1">
            <a:extLst>
              <a:ext uri="{FF2B5EF4-FFF2-40B4-BE49-F238E27FC236}">
                <a16:creationId xmlns:a16="http://schemas.microsoft.com/office/drawing/2014/main" id="{77AADD5D-90FE-2225-1ECE-CDC59BBA3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altLang="nb-NO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Hva </a:t>
            </a:r>
            <a:r>
              <a:rPr lang="nb-NO" altLang="nb-NO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gjør</a:t>
            </a:r>
            <a:r>
              <a:rPr lang="nb-NO" altLang="nb-NO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Etikkrådet?</a:t>
            </a:r>
          </a:p>
        </p:txBody>
      </p:sp>
      <p:sp>
        <p:nvSpPr>
          <p:cNvPr id="23554" name="Plassholder for innhold 2">
            <a:extLst>
              <a:ext uri="{FF2B5EF4-FFF2-40B4-BE49-F238E27FC236}">
                <a16:creationId xmlns:a16="http://schemas.microsoft.com/office/drawing/2014/main" id="{5A82BA58-B6FB-7246-5F49-210170518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686800" cy="4454178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nb-NO" altLang="nb-NO" sz="2600" b="1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r>
              <a:rPr lang="nb-NO" altLang="nb-NO" sz="2600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Uttaler seg i saker og spørsmål som angår farmasøyters praksis;</a:t>
            </a:r>
          </a:p>
          <a:p>
            <a:pPr>
              <a:buFont typeface="Arial" panose="020B0604020202020204" pitchFamily="34" charset="0"/>
              <a:buNone/>
            </a:pPr>
            <a:endParaRPr lang="nb-NO" altLang="nb-NO" sz="10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algn="l"/>
            <a:r>
              <a:rPr lang="nb-NO" sz="28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Salg av hudpleieprodukter og sminke til unge jenter, etter inspirasjon fra sosiale medier</a:t>
            </a:r>
          </a:p>
          <a:p>
            <a:pPr>
              <a:buFont typeface="Arial" panose="020B0604020202020204" pitchFamily="34" charset="0"/>
              <a:buNone/>
            </a:pPr>
            <a:r>
              <a:rPr lang="nb-NO" altLang="nb-NO" sz="2000" dirty="0">
                <a:ea typeface="ＭＳ Ｐゴシック" panose="020B0600070205080204" pitchFamily="34" charset="-128"/>
              </a:rPr>
              <a:t>      </a:t>
            </a:r>
            <a:r>
              <a:rPr lang="nb-NO" altLang="nb-NO" sz="2000" dirty="0">
                <a:ea typeface="ＭＳ Ｐゴシック" panose="020B0600070205080204" pitchFamily="34" charset="-128"/>
                <a:hlinkClick r:id="rId3"/>
              </a:rPr>
              <a:t>Publisert 20.8.24 i Farmatid/Norsk Farmasøytisk Tidsskift </a:t>
            </a:r>
            <a:endParaRPr lang="nb-NO" altLang="nb-NO" sz="2000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nb-NO" altLang="nb-NO" sz="2000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nb-NO" altLang="nb-NO" sz="2000" dirty="0">
              <a:ea typeface="ＭＳ Ｐゴシック" panose="020B0600070205080204" pitchFamily="34" charset="-128"/>
            </a:endParaRPr>
          </a:p>
          <a:p>
            <a:r>
              <a:rPr lang="nb-NO" altLang="nb-NO" sz="28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Taushetsplikt mellom helsepersonell</a:t>
            </a:r>
            <a:br>
              <a:rPr lang="nb-NO" altLang="nb-NO" sz="2800" dirty="0">
                <a:ea typeface="ＭＳ Ｐゴシック" panose="020B0600070205080204" pitchFamily="34" charset="-128"/>
              </a:rPr>
            </a:br>
            <a:r>
              <a:rPr lang="nb-NO" altLang="nb-NO" sz="2000" dirty="0">
                <a:ea typeface="ＭＳ Ｐゴシック" panose="020B0600070205080204" pitchFamily="34" charset="-128"/>
                <a:hlinkClick r:id="rId4"/>
              </a:rPr>
              <a:t>Publisert 17.12.24 i </a:t>
            </a:r>
            <a:r>
              <a:rPr lang="nb-NO" altLang="nb-NO" sz="2000" dirty="0" err="1">
                <a:ea typeface="ＭＳ Ｐゴシック" panose="020B0600070205080204" pitchFamily="34" charset="-128"/>
                <a:hlinkClick r:id="rId4"/>
              </a:rPr>
              <a:t>Farmatid</a:t>
            </a:r>
            <a:r>
              <a:rPr lang="nb-NO" altLang="nb-NO" sz="2000" dirty="0">
                <a:ea typeface="ＭＳ Ｐゴシック" panose="020B0600070205080204" pitchFamily="34" charset="-128"/>
                <a:hlinkClick r:id="rId4"/>
              </a:rPr>
              <a:t>/Norsk farmasøytisk Selskap</a:t>
            </a:r>
            <a:br>
              <a:rPr lang="nb-NO" altLang="nb-NO" sz="2000" dirty="0">
                <a:ea typeface="ＭＳ Ｐゴシック" panose="020B0600070205080204" pitchFamily="34" charset="-128"/>
              </a:rPr>
            </a:br>
            <a:endParaRPr lang="nb-NO" altLang="nb-NO" sz="2000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nb-NO" altLang="nb-NO" sz="2700" b="1" dirty="0">
              <a:ea typeface="ＭＳ Ｐゴシック" panose="020B0600070205080204" pitchFamily="34" charset="-128"/>
            </a:endParaRPr>
          </a:p>
          <a:p>
            <a:endParaRPr lang="nb-NO" altLang="nb-NO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tel 1">
            <a:extLst>
              <a:ext uri="{FF2B5EF4-FFF2-40B4-BE49-F238E27FC236}">
                <a16:creationId xmlns:a16="http://schemas.microsoft.com/office/drawing/2014/main" id="{11048260-9B43-03D8-C0CC-23BDD2FEE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altLang="nb-NO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Forts. Hva gjør Etikkrådet?</a:t>
            </a:r>
          </a:p>
        </p:txBody>
      </p:sp>
      <p:sp>
        <p:nvSpPr>
          <p:cNvPr id="25602" name="Plassholder for innhold 2">
            <a:extLst>
              <a:ext uri="{FF2B5EF4-FFF2-40B4-BE49-F238E27FC236}">
                <a16:creationId xmlns:a16="http://schemas.microsoft.com/office/drawing/2014/main" id="{A7A047C1-F9C6-46D3-8AEB-7C5F4EFE8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362950" cy="44973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nb-NO" altLang="nb-NO" sz="2600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Spørsmål om etiske dilemmaer knyttet til utøvelse av </a:t>
            </a:r>
          </a:p>
          <a:p>
            <a:pPr>
              <a:buFont typeface="Arial" panose="020B0604020202020204" pitchFamily="34" charset="0"/>
              <a:buNone/>
            </a:pPr>
            <a:r>
              <a:rPr lang="nb-NO" altLang="nb-NO" sz="2600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arbeidet som farmasøyt kan sendes til Etikkrådet; </a:t>
            </a:r>
          </a:p>
          <a:p>
            <a:pPr>
              <a:buFont typeface="Arial" panose="020B0604020202020204" pitchFamily="34" charset="0"/>
              <a:buNone/>
            </a:pPr>
            <a:endParaRPr lang="nb-NO" altLang="nb-NO" sz="27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r>
              <a:rPr lang="nb-NO" altLang="nb-NO" sz="2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Alle kan sende henvendelser til Etikkrådet: </a:t>
            </a:r>
            <a:r>
              <a:rPr lang="nb-NO" altLang="nb-NO" sz="2000" dirty="0">
                <a:ea typeface="ＭＳ Ｐゴシック" panose="020B0600070205080204" pitchFamily="34" charset="-128"/>
              </a:rPr>
              <a:t> </a:t>
            </a:r>
            <a:r>
              <a:rPr lang="nb-NO" altLang="nb-NO" sz="2000" dirty="0">
                <a:ea typeface="ＭＳ Ｐゴシック" panose="020B0600070205080204" pitchFamily="34" charset="-128"/>
                <a:hlinkClick r:id="rId3"/>
              </a:rPr>
              <a:t>post@nfs.no</a:t>
            </a:r>
            <a:r>
              <a:rPr lang="nb-NO" altLang="nb-NO" sz="2000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nb-NO" altLang="nb-NO" sz="2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Råd og veiledning skal snarest mulig, og senest innen tre måneder, meddeles den eller de som brakte saken inn for Etikkrådet.</a:t>
            </a:r>
          </a:p>
          <a:p>
            <a:r>
              <a:rPr lang="nb-NO" altLang="nb-NO" sz="2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Den enkelte medlem av Etikkrådet har taushetsplikt.</a:t>
            </a:r>
          </a:p>
          <a:p>
            <a:pPr>
              <a:buFont typeface="Arial" panose="020B0604020202020204" pitchFamily="34" charset="0"/>
              <a:buNone/>
            </a:pPr>
            <a:endParaRPr lang="nb-NO" altLang="nb-NO" sz="20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nb-NO" altLang="nb-NO" sz="20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r>
              <a:rPr lang="nb-NO" altLang="nb-NO" sz="2000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Det sendes få henvendelser til Etikkrådet: </a:t>
            </a:r>
            <a:r>
              <a:rPr lang="nb-NO" altLang="nb-NO" sz="2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I 2024 kom det inn tre saker</a:t>
            </a:r>
            <a:endParaRPr lang="nb-NO" altLang="nb-NO" sz="2000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endParaRPr lang="nb-NO" altLang="nb-NO" sz="500" i="1" dirty="0">
              <a:ea typeface="ＭＳ Ｐゴシック" panose="020B0600070205080204" pitchFamily="34" charset="-128"/>
            </a:endParaRPr>
          </a:p>
          <a:p>
            <a:endParaRPr lang="nb-NO" altLang="nb-NO" sz="5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tel 1">
            <a:extLst>
              <a:ext uri="{FF2B5EF4-FFF2-40B4-BE49-F238E27FC236}">
                <a16:creationId xmlns:a16="http://schemas.microsoft.com/office/drawing/2014/main" id="{0FF420AF-9F11-CA4B-7429-265190CA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nb-NO" altLang="nb-NO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Forts. Hva gjør Etikkrådet?</a:t>
            </a:r>
            <a:endParaRPr lang="nb-NO" altLang="nb-NO" dirty="0">
              <a:ea typeface="ＭＳ Ｐゴシック" panose="020B0600070205080204" pitchFamily="34" charset="-128"/>
            </a:endParaRPr>
          </a:p>
        </p:txBody>
      </p:sp>
      <p:sp>
        <p:nvSpPr>
          <p:cNvPr id="27650" name="Plassholder for innhold 2">
            <a:extLst>
              <a:ext uri="{FF2B5EF4-FFF2-40B4-BE49-F238E27FC236}">
                <a16:creationId xmlns:a16="http://schemas.microsoft.com/office/drawing/2014/main" id="{7E9BAD01-CC47-59BC-49C0-24ADBC2AC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Skal fortløpende vurdere aktualiteten og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eventuelt utarbeide forslag til NFS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om oppdateringer av de etiske retningslinjene.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Retningslinjene angir hvilke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etiske normer profesjonen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krever av seg selv.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dirty="0">
              <a:ea typeface="ＭＳ Ｐゴシック" panose="020B0600070205080204" pitchFamily="34" charset="-128"/>
            </a:endParaRPr>
          </a:p>
        </p:txBody>
      </p:sp>
      <p:pic>
        <p:nvPicPr>
          <p:cNvPr id="27651" name="Bilde 4">
            <a:extLst>
              <a:ext uri="{FF2B5EF4-FFF2-40B4-BE49-F238E27FC236}">
                <a16:creationId xmlns:a16="http://schemas.microsoft.com/office/drawing/2014/main" id="{46AF533A-2DEB-0271-26D5-8FF752813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4" t="34767" r="29765" b="36108"/>
          <a:stretch>
            <a:fillRect/>
          </a:stretch>
        </p:blipFill>
        <p:spPr bwMode="auto">
          <a:xfrm>
            <a:off x="5724525" y="3141663"/>
            <a:ext cx="2271713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lassholder for innhold 2">
            <a:extLst>
              <a:ext uri="{FF2B5EF4-FFF2-40B4-BE49-F238E27FC236}">
                <a16:creationId xmlns:a16="http://schemas.microsoft.com/office/drawing/2014/main" id="{FCAFA372-7172-42E9-0829-341711B44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-99392"/>
            <a:ext cx="6779096" cy="622555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dirty="0">
                <a:ea typeface="ＭＳ Ｐゴシック" panose="020B0600070205080204" pitchFamily="34" charset="-128"/>
              </a:rPr>
              <a:t>     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dirty="0">
                <a:ea typeface="ＭＳ Ｐゴシック" panose="020B0600070205080204" pitchFamily="34" charset="-128"/>
              </a:rPr>
              <a:t>    </a:t>
            </a:r>
            <a:r>
              <a:rPr lang="nb-NO" altLang="nb-NO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De etiske </a:t>
            </a:r>
            <a:r>
              <a:rPr lang="nb-NO" altLang="nb-NO" dirty="0" err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retnigslinjene</a:t>
            </a:r>
            <a:r>
              <a:rPr lang="nb-NO" altLang="nb-NO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er utformet i tråd med intensjonen i</a:t>
            </a:r>
            <a:endParaRPr lang="nb-NO" altLang="nb-NO" sz="8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sz="8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sz="900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                   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   </a:t>
            </a:r>
            <a:r>
              <a:rPr lang="nb-NO" altLang="nb-NO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1. </a:t>
            </a:r>
            <a:r>
              <a:rPr lang="nb-NO" altLang="nb-NO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Code </a:t>
            </a:r>
            <a:r>
              <a:rPr lang="nb-NO" altLang="nb-NO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of</a:t>
            </a:r>
            <a:r>
              <a:rPr lang="nb-NO" altLang="nb-NO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</a:t>
            </a:r>
            <a:r>
              <a:rPr lang="nb-NO" altLang="nb-NO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ethics</a:t>
            </a:r>
            <a:r>
              <a:rPr lang="nb-NO" altLang="nb-NO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for </a:t>
            </a:r>
            <a:r>
              <a:rPr lang="nb-NO" altLang="nb-NO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Pharmacists</a:t>
            </a:r>
            <a:r>
              <a:rPr lang="nb-NO" altLang="nb-NO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2800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        </a:t>
            </a:r>
            <a:r>
              <a:rPr lang="nb-NO" altLang="nb-NO" sz="2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(International </a:t>
            </a:r>
            <a:r>
              <a:rPr lang="nb-NO" altLang="nb-NO" sz="2000" dirty="0" err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Pharmaceutical</a:t>
            </a:r>
            <a:r>
              <a:rPr lang="nb-NO" altLang="nb-NO" sz="2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</a:t>
            </a:r>
            <a:r>
              <a:rPr lang="nb-NO" altLang="nb-NO" sz="2000" dirty="0" err="1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Federation</a:t>
            </a:r>
            <a:r>
              <a:rPr lang="nb-NO" altLang="nb-NO" sz="2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, FIP) og</a:t>
            </a:r>
            <a:br>
              <a:rPr lang="nb-NO" altLang="nb-NO" sz="2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</a:br>
            <a:endParaRPr lang="nb-NO" altLang="nb-NO" sz="20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sz="8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   </a:t>
            </a:r>
            <a:r>
              <a:rPr lang="nb-NO" altLang="nb-NO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2. </a:t>
            </a:r>
            <a:r>
              <a:rPr lang="nb-NO" altLang="nb-NO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God apotekpraksis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nb-NO" altLang="nb-NO" sz="2000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              </a:t>
            </a:r>
            <a:r>
              <a:rPr lang="nb-NO" altLang="nb-NO" sz="2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(Apotekforeningen)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nb-NO" altLang="nb-NO" dirty="0">
              <a:ea typeface="ＭＳ Ｐゴシック" panose="020B0600070205080204" pitchFamily="34" charset="-128"/>
            </a:endParaRPr>
          </a:p>
        </p:txBody>
      </p:sp>
      <p:pic>
        <p:nvPicPr>
          <p:cNvPr id="29698" name="Picture 5" descr="FIP homepage">
            <a:hlinkClick r:id="rId3"/>
            <a:extLst>
              <a:ext uri="{FF2B5EF4-FFF2-40B4-BE49-F238E27FC236}">
                <a16:creationId xmlns:a16="http://schemas.microsoft.com/office/drawing/2014/main" id="{5757A5C7-D164-EEAE-AF73-35914E29C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2" y="2718918"/>
            <a:ext cx="923925" cy="942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Bilde 5">
            <a:extLst>
              <a:ext uri="{FF2B5EF4-FFF2-40B4-BE49-F238E27FC236}">
                <a16:creationId xmlns:a16="http://schemas.microsoft.com/office/drawing/2014/main" id="{FFA69C11-6B81-4B1A-11E6-D1557A8F4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4" t="34767" r="29765" b="36108"/>
          <a:stretch>
            <a:fillRect/>
          </a:stretch>
        </p:blipFill>
        <p:spPr bwMode="auto">
          <a:xfrm>
            <a:off x="365125" y="226219"/>
            <a:ext cx="17113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Bild 1" descr="IMG_1301.jpg">
            <a:extLst>
              <a:ext uri="{FF2B5EF4-FFF2-40B4-BE49-F238E27FC236}">
                <a16:creationId xmlns:a16="http://schemas.microsoft.com/office/drawing/2014/main" id="{A4C6E32F-5111-B26A-710A-5E347BF4AA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1" y="4155809"/>
            <a:ext cx="1246188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tel 1">
            <a:extLst>
              <a:ext uri="{FF2B5EF4-FFF2-40B4-BE49-F238E27FC236}">
                <a16:creationId xmlns:a16="http://schemas.microsoft.com/office/drawing/2014/main" id="{0A0F8BC5-E666-6E66-746C-A390CB7F1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60648"/>
            <a:ext cx="8137599" cy="1080120"/>
          </a:xfrm>
        </p:spPr>
        <p:txBody>
          <a:bodyPr/>
          <a:lstStyle/>
          <a:p>
            <a:r>
              <a:rPr lang="nb-NO" altLang="nb-NO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</a:rPr>
              <a:t>Oppbyggingen av retningslinjene</a:t>
            </a:r>
          </a:p>
        </p:txBody>
      </p:sp>
      <p:sp>
        <p:nvSpPr>
          <p:cNvPr id="7171" name="Plassholder for innhold 2">
            <a:extLst>
              <a:ext uri="{FF2B5EF4-FFF2-40B4-BE49-F238E27FC236}">
                <a16:creationId xmlns:a16="http://schemas.microsoft.com/office/drawing/2014/main" id="{79065134-A1CF-6B4D-967C-3BC4781CE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975" cy="4525963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nb-NO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Systematikken for de etiske retningslinjene: 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endParaRPr lang="nb-NO" sz="2400" dirty="0">
              <a:solidFill>
                <a:schemeClr val="tx1">
                  <a:lumMod val="65000"/>
                  <a:lumOff val="35000"/>
                </a:schemeClr>
              </a:solidFill>
              <a:cs typeface="+mn-cs"/>
            </a:endParaRPr>
          </a:p>
          <a:p>
            <a:pPr marL="457200" indent="-4572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nb-NO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5 prinsipper, som kort forklares med litt bakgrunnskunnskap;</a:t>
            </a:r>
          </a:p>
          <a:p>
            <a:pPr marL="800100" lvl="2" indent="0">
              <a:lnSpc>
                <a:spcPct val="90000"/>
              </a:lnSpc>
              <a:buNone/>
              <a:defRPr/>
            </a:pPr>
            <a:br>
              <a:rPr lang="nb-NO" sz="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</a:br>
            <a:r>
              <a:rPr lang="nb-NO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Prinsipp 1 Fremme av helse</a:t>
            </a:r>
            <a:br>
              <a:rPr lang="nb-NO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</a:br>
            <a:r>
              <a:rPr lang="nb-NO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Prinsipp 2 Respekt for individet</a:t>
            </a:r>
            <a:br>
              <a:rPr lang="nb-NO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</a:br>
            <a:r>
              <a:rPr lang="nb-NO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Prinsipp 3 Faglig integritet</a:t>
            </a:r>
            <a:br>
              <a:rPr lang="nb-NO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</a:br>
            <a:r>
              <a:rPr lang="nb-NO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Prinsipp 4 Tillit</a:t>
            </a:r>
            <a:br>
              <a:rPr lang="nb-NO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</a:br>
            <a:r>
              <a:rPr lang="nb-NO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Prinsipp 5 Kollegialitet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endParaRPr lang="nb-NO" sz="1500" dirty="0">
              <a:solidFill>
                <a:schemeClr val="tx1">
                  <a:lumMod val="65000"/>
                  <a:lumOff val="35000"/>
                </a:schemeClr>
              </a:solidFill>
              <a:cs typeface="+mn-cs"/>
            </a:endParaRP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nb-NO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2. </a:t>
            </a:r>
            <a:r>
              <a:rPr lang="nb-NO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		</a:t>
            </a:r>
            <a:r>
              <a:rPr lang="nb-NO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Hvert prinsipp har retningslinjer- se </a:t>
            </a:r>
            <a:r>
              <a:rPr lang="nb-NO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Etikk-brosjyre</a:t>
            </a:r>
            <a:r>
              <a:rPr lang="nb-NO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.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endParaRPr lang="nb-NO" sz="2400" dirty="0">
              <a:solidFill>
                <a:schemeClr val="tx1">
                  <a:lumMod val="65000"/>
                  <a:lumOff val="35000"/>
                </a:schemeClr>
              </a:solidFill>
              <a:cs typeface="+mn-cs"/>
            </a:endParaRP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nb-NO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3. </a:t>
            </a:r>
            <a:r>
              <a:rPr lang="nb-NO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		</a:t>
            </a:r>
            <a:r>
              <a:rPr lang="nb-NO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Hver retningslinje har kommentarer der retningslinjen 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nb-NO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       utdypes </a:t>
            </a:r>
            <a:r>
              <a:rPr lang="nb-NO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- se</a:t>
            </a:r>
            <a:r>
              <a:rPr lang="nb-NO" sz="2400" dirty="0">
                <a:cs typeface="+mn-cs"/>
              </a:rPr>
              <a:t> </a:t>
            </a:r>
            <a:r>
              <a:rPr lang="nb-NO" sz="2400" dirty="0" err="1">
                <a:cs typeface="+mn-cs"/>
                <a:hlinkClick r:id="rId3"/>
              </a:rPr>
              <a:t>www.nfs.no</a:t>
            </a:r>
            <a:endParaRPr lang="nb-NO" sz="2400" dirty="0"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Mal</Template>
  <TotalTime>297</TotalTime>
  <Words>1857</Words>
  <Application>Microsoft Macintosh PowerPoint</Application>
  <PresentationFormat>Skjermfremvisning (4:3)</PresentationFormat>
  <Paragraphs>185</Paragraphs>
  <Slides>12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6" baseType="lpstr">
      <vt:lpstr>ＭＳ Ｐゴシック</vt:lpstr>
      <vt:lpstr>Arial</vt:lpstr>
      <vt:lpstr>Calibri</vt:lpstr>
      <vt:lpstr>Mal</vt:lpstr>
      <vt:lpstr>PowerPoint-presentasjon</vt:lpstr>
      <vt:lpstr>Hva er Etikkrådet?</vt:lpstr>
      <vt:lpstr>Hvem sitter i Etikkrådet?</vt:lpstr>
      <vt:lpstr>Hvorfor har vi et Etikkråd?</vt:lpstr>
      <vt:lpstr>Hva gjør Etikkrådet?</vt:lpstr>
      <vt:lpstr>Forts. Hva gjør Etikkrådet?</vt:lpstr>
      <vt:lpstr>Forts. Hva gjør Etikkrådet?</vt:lpstr>
      <vt:lpstr>PowerPoint-presentasjon</vt:lpstr>
      <vt:lpstr>Oppbyggingen av retningslinjene</vt:lpstr>
      <vt:lpstr>Etikk-brosjyren </vt:lpstr>
      <vt:lpstr>Etikk-brosjyren </vt:lpstr>
      <vt:lpstr>Egen Facebook-side for diskusjoner www.facebook.com/Etikkraadet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Norsk Farmaceutisk</dc:creator>
  <cp:lastModifiedBy>Hege Helm</cp:lastModifiedBy>
  <cp:revision>176</cp:revision>
  <dcterms:created xsi:type="dcterms:W3CDTF">2009-06-02T07:31:55Z</dcterms:created>
  <dcterms:modified xsi:type="dcterms:W3CDTF">2025-01-14T11:55:07Z</dcterms:modified>
</cp:coreProperties>
</file>